
<file path=[Content_Types].xml><?xml version="1.0" encoding="utf-8"?>
<Types xmlns="http://schemas.openxmlformats.org/package/2006/content-types">
  <Default Extension="png" ContentType="image/png"/>
  <Default Extension="svg" ContentType="image/sv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theme/themeOverride2.xml" ContentType="application/vnd.openxmlformats-officedocument.themeOverrid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dia/image17.svg" ContentType="image/svg+xml"/>
  <Override PartName="/ppt/media/image33.svg"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9" r:id="rId1"/>
    <p:sldMasterId id="2147484067" r:id="rId2"/>
    <p:sldMasterId id="2147484087" r:id="rId3"/>
    <p:sldMasterId id="2147484142" r:id="rId4"/>
    <p:sldMasterId id="2147484240" r:id="rId5"/>
  </p:sldMasterIdLst>
  <p:notesMasterIdLst>
    <p:notesMasterId r:id="rId38"/>
  </p:notesMasterIdLst>
  <p:sldIdLst>
    <p:sldId id="4680" r:id="rId6"/>
    <p:sldId id="4644" r:id="rId7"/>
    <p:sldId id="4645" r:id="rId8"/>
    <p:sldId id="4710" r:id="rId9"/>
    <p:sldId id="4684" r:id="rId10"/>
    <p:sldId id="4687" r:id="rId11"/>
    <p:sldId id="4732" r:id="rId12"/>
    <p:sldId id="4659" r:id="rId13"/>
    <p:sldId id="4688" r:id="rId14"/>
    <p:sldId id="4737" r:id="rId15"/>
    <p:sldId id="4739" r:id="rId16"/>
    <p:sldId id="4738" r:id="rId17"/>
    <p:sldId id="4742" r:id="rId18"/>
    <p:sldId id="4734" r:id="rId19"/>
    <p:sldId id="4689" r:id="rId20"/>
    <p:sldId id="4740" r:id="rId21"/>
    <p:sldId id="4690" r:id="rId22"/>
    <p:sldId id="4741" r:id="rId23"/>
    <p:sldId id="4743" r:id="rId24"/>
    <p:sldId id="4745" r:id="rId25"/>
    <p:sldId id="4746" r:id="rId26"/>
    <p:sldId id="4747" r:id="rId27"/>
    <p:sldId id="4748" r:id="rId28"/>
    <p:sldId id="4749" r:id="rId29"/>
    <p:sldId id="4750" r:id="rId30"/>
    <p:sldId id="4751" r:id="rId31"/>
    <p:sldId id="4752" r:id="rId32"/>
    <p:sldId id="4714" r:id="rId33"/>
    <p:sldId id="4753" r:id="rId34"/>
    <p:sldId id="4656" r:id="rId35"/>
    <p:sldId id="4657" r:id="rId36"/>
    <p:sldId id="4658" r:id="rId37"/>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3E0"/>
    <a:srgbClr val="D2CDC7"/>
    <a:srgbClr val="A8A29B"/>
    <a:srgbClr val="BBD1D1"/>
    <a:srgbClr val="E0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68007" autoAdjust="0"/>
  </p:normalViewPr>
  <p:slideViewPr>
    <p:cSldViewPr snapToGrid="0" showGuides="1">
      <p:cViewPr varScale="1">
        <p:scale>
          <a:sx n="50" d="100"/>
          <a:sy n="50" d="100"/>
        </p:scale>
        <p:origin x="414" y="36"/>
      </p:cViewPr>
      <p:guideLst>
        <p:guide orient="horz" pos="1920"/>
        <p:guide pos="3840"/>
      </p:guideLst>
    </p:cSldViewPr>
  </p:slideViewPr>
  <p:notesTextViewPr>
    <p:cViewPr>
      <p:scale>
        <a:sx n="125" d="100"/>
        <a:sy n="125" d="100"/>
      </p:scale>
      <p:origin x="0" y="0"/>
    </p:cViewPr>
  </p:notesTextViewPr>
  <p:sorterViewPr>
    <p:cViewPr>
      <p:scale>
        <a:sx n="200" d="100"/>
        <a:sy n="200" d="100"/>
      </p:scale>
      <p:origin x="0" y="-26702"/>
    </p:cViewPr>
  </p:sorterViewPr>
  <p:notesViewPr>
    <p:cSldViewPr>
      <p:cViewPr>
        <p:scale>
          <a:sx n="66" d="100"/>
          <a:sy n="66" d="100"/>
        </p:scale>
        <p:origin x="2628" y="-2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C25BA-F9B0-4418-8CA0-3A9DF1256BA5}"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C5964-3162-43B5-B1EC-63C8D166D7D3}" type="slidenum">
              <a:rPr lang="en-US" smtClean="0"/>
              <a:t>‹#›</a:t>
            </a:fld>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4</a:t>
            </a:fld>
            <a:endParaRPr lang="en-US"/>
          </a:p>
        </p:txBody>
      </p:sp>
    </p:spTree>
    <p:extLst>
      <p:ext uri="{BB962C8B-B14F-4D97-AF65-F5344CB8AC3E}">
        <p14:creationId xmlns:p14="http://schemas.microsoft.com/office/powerpoint/2010/main" val="3528673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DB…Ops!</a:t>
            </a:r>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15</a:t>
            </a:fld>
            <a:endParaRPr lang="en-US"/>
          </a:p>
        </p:txBody>
      </p:sp>
    </p:spTree>
    <p:extLst>
      <p:ext uri="{BB962C8B-B14F-4D97-AF65-F5344CB8AC3E}">
        <p14:creationId xmlns:p14="http://schemas.microsoft.com/office/powerpoint/2010/main" val="1095046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Trampa</a:t>
            </a:r>
            <a:r>
              <a:rPr lang="pt-BR" baseline="0" dirty="0" smtClean="0"/>
              <a:t> tb significa merd4 em português de portugal  </a:t>
            </a:r>
          </a:p>
          <a:p>
            <a:r>
              <a:rPr lang="pt-BR" baseline="0" dirty="0" smtClean="0"/>
              <a:t>O que torna sua operação caótica? </a:t>
            </a:r>
          </a:p>
          <a:p>
            <a:endParaRPr lang="pt-BR" dirty="0" smtClean="0"/>
          </a:p>
          <a:p>
            <a:r>
              <a:rPr lang="pt-BR" dirty="0" smtClean="0"/>
              <a:t>AS FALÁCIAS PODEM JOGAR CONTRA</a:t>
            </a:r>
            <a:r>
              <a:rPr lang="pt-BR" baseline="0" dirty="0" smtClean="0"/>
              <a:t> AS OPERAÇÕES DE BANCO (dbops). </a:t>
            </a:r>
          </a:p>
          <a:p>
            <a:endParaRPr lang="pt-BR" baseline="0" dirty="0" smtClean="0"/>
          </a:p>
          <a:p>
            <a:r>
              <a:rPr lang="pt-BR" baseline="0" dirty="0" smtClean="0"/>
              <a:t>OU PODEM DIRECIONAR À UMA MELHOR GESTÃO DO BANCO. </a:t>
            </a: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17</a:t>
            </a:fld>
            <a:endParaRPr lang="en-US"/>
          </a:p>
        </p:txBody>
      </p:sp>
    </p:spTree>
    <p:extLst>
      <p:ext uri="{BB962C8B-B14F-4D97-AF65-F5344CB8AC3E}">
        <p14:creationId xmlns:p14="http://schemas.microsoft.com/office/powerpoint/2010/main" val="2639449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r>
              <a:rPr lang="pt-BR" dirty="0" smtClean="0"/>
              <a:t>Gosto muito da primeira</a:t>
            </a:r>
            <a:r>
              <a:rPr lang="pt-BR" baseline="0" dirty="0" smtClean="0"/>
              <a:t> e da oitava falácia.</a:t>
            </a:r>
          </a:p>
          <a:p>
            <a:r>
              <a:rPr lang="pt-BR" baseline="0" dirty="0" smtClean="0"/>
              <a:t>Mas, creio q a 5ª seja a mais importante. </a:t>
            </a: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18</a:t>
            </a:fld>
            <a:endParaRPr lang="en-US"/>
          </a:p>
        </p:txBody>
      </p:sp>
    </p:spTree>
    <p:extLst>
      <p:ext uri="{BB962C8B-B14F-4D97-AF65-F5344CB8AC3E}">
        <p14:creationId xmlns:p14="http://schemas.microsoft.com/office/powerpoint/2010/main" val="12118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ltLang="pt-BR" b="1" dirty="0" smtClean="0">
                <a:latin typeface="Arial" panose="020B0604020202020204" pitchFamily="34" charset="0"/>
              </a:rPr>
              <a:t>AUTOGERENCIAMENTO</a:t>
            </a:r>
            <a:r>
              <a:rPr lang="pt-BR" altLang="pt-BR" dirty="0" smtClean="0">
                <a:latin typeface="Arial" panose="020B0604020202020204" pitchFamily="34" charset="0"/>
              </a:rPr>
              <a:t> </a:t>
            </a:r>
          </a:p>
          <a:p>
            <a:r>
              <a:rPr lang="pt-BR" altLang="pt-BR" dirty="0" smtClean="0">
                <a:latin typeface="Arial" panose="020B0604020202020204" pitchFamily="34" charset="0"/>
              </a:rPr>
              <a:t>É a primeira coisa que escutamos quando o assunto é migrar o BD, especialmente em banco como serviço.  </a:t>
            </a:r>
          </a:p>
          <a:p>
            <a:r>
              <a:rPr lang="pt-BR" altLang="pt-BR" dirty="0" smtClean="0">
                <a:latin typeface="Arial" panose="020B0604020202020204" pitchFamily="34" charset="0"/>
              </a:rPr>
              <a:t>Recurso caro e altamente especializado, há a promessa de que com machine learning e inteligência artificial tarefas como backup, tuning e monitoração sejam feitas de forma automatizada. </a:t>
            </a:r>
          </a:p>
          <a:p>
            <a:r>
              <a:rPr lang="pt-BR" altLang="pt-BR" dirty="0" smtClean="0">
                <a:latin typeface="Arial" panose="020B0604020202020204" pitchFamily="34" charset="0"/>
              </a:rPr>
              <a:t>Mas, a nuvem  está madura a ponto de ser autosuficiente?</a:t>
            </a:r>
          </a:p>
          <a:p>
            <a:r>
              <a:rPr lang="pt-BR" altLang="pt-BR" dirty="0" smtClean="0">
                <a:latin typeface="Arial" panose="020B0604020202020204" pitchFamily="34" charset="0"/>
              </a:rPr>
              <a:t>Tarefas como arquitetura, e direcionamento de estratégias do negócio e relacionamento com a equipe de desenvolvimento ficariam com quem?  </a:t>
            </a:r>
          </a:p>
          <a:p>
            <a:r>
              <a:rPr lang="pt-BR" altLang="pt-BR" dirty="0" smtClean="0">
                <a:latin typeface="Arial" panose="020B0604020202020204" pitchFamily="34" charset="0"/>
              </a:rPr>
              <a:t>Neste contexto de nuvem, há a necessidade inclusive de profissionais de banco de dados para traçar e acompanhar a jornada. </a:t>
            </a:r>
            <a:endParaRPr lang="pt-BR" altLang="pt-BR" dirty="0" smtClean="0">
              <a:latin typeface="Arial" panose="020B0604020202020204" pitchFamily="34" charset="0"/>
            </a:endParaRPr>
          </a:p>
          <a:p>
            <a:endParaRPr lang="pt-BR" altLang="pt-BR" dirty="0" smtClean="0">
              <a:latin typeface="Arial" panose="020B0604020202020204" pitchFamily="34" charset="0"/>
            </a:endParaRPr>
          </a:p>
          <a:p>
            <a:endParaRPr lang="pt-BR" altLang="pt-BR" dirty="0" smtClean="0">
              <a:latin typeface="Arial" panose="020B0604020202020204" pitchFamily="34" charset="0"/>
            </a:endParaRPr>
          </a:p>
          <a:p>
            <a:r>
              <a:rPr lang="pt-BR" altLang="pt-BR" dirty="0" smtClean="0">
                <a:latin typeface="Arial" panose="020B0604020202020204" pitchFamily="34" charset="0"/>
              </a:rPr>
              <a:t>TESLA</a:t>
            </a:r>
            <a:r>
              <a:rPr lang="pt-BR" altLang="pt-BR" baseline="0" dirty="0" smtClean="0">
                <a:latin typeface="Arial" panose="020B0604020202020204" pitchFamily="34" charset="0"/>
              </a:rPr>
              <a:t> </a:t>
            </a:r>
          </a:p>
          <a:p>
            <a:r>
              <a:rPr lang="pt-BR" altLang="pt-BR" baseline="0" dirty="0" smtClean="0">
                <a:latin typeface="Arial" panose="020B0604020202020204" pitchFamily="34" charset="0"/>
              </a:rPr>
              <a:t>ROBO ASPIRADOR </a:t>
            </a:r>
            <a:endParaRPr lang="pt-BR" altLang="pt-BR" dirty="0" smtClean="0">
              <a:latin typeface="Arial" panose="020B0604020202020204" pitchFamily="34" charset="0"/>
            </a:endParaRP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19</a:t>
            </a:fld>
            <a:endParaRPr lang="en-US"/>
          </a:p>
        </p:txBody>
      </p:sp>
    </p:spTree>
    <p:extLst>
      <p:ext uri="{BB962C8B-B14F-4D97-AF65-F5344CB8AC3E}">
        <p14:creationId xmlns:p14="http://schemas.microsoft.com/office/powerpoint/2010/main" val="344658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endParaRPr lang="pt-BR" altLang="pt-BR" dirty="0" smtClean="0">
              <a:latin typeface="Arial" panose="020B0604020202020204" pitchFamily="34" charset="0"/>
            </a:endParaRPr>
          </a:p>
          <a:p>
            <a:r>
              <a:rPr lang="pt-BR" altLang="pt-BR" b="1" dirty="0" smtClean="0">
                <a:latin typeface="Arial" panose="020B0604020202020204" pitchFamily="34" charset="0"/>
              </a:rPr>
              <a:t>CUSTOS</a:t>
            </a:r>
            <a:r>
              <a:rPr lang="pt-BR" altLang="pt-BR" dirty="0" smtClean="0">
                <a:latin typeface="Arial" panose="020B0604020202020204" pitchFamily="34" charset="0"/>
              </a:rPr>
              <a:t> </a:t>
            </a:r>
          </a:p>
          <a:p>
            <a:r>
              <a:rPr lang="pt-BR" altLang="pt-BR" dirty="0" smtClean="0">
                <a:latin typeface="Arial" panose="020B0604020202020204" pitchFamily="34" charset="0"/>
              </a:rPr>
              <a:t>No curto e médio prazo, é realmente mais barato! </a:t>
            </a:r>
          </a:p>
          <a:p>
            <a:r>
              <a:rPr lang="pt-BR" altLang="pt-BR" dirty="0" smtClean="0">
                <a:latin typeface="Arial" panose="020B0604020202020204" pitchFamily="34" charset="0"/>
              </a:rPr>
              <a:t>Inclusive, a nuvem possibilita de profissionais comuns tirarem seus ambientes de testes do “virtual machine” utilizando contas free, ou com custo possívelde manter. </a:t>
            </a:r>
          </a:p>
          <a:p>
            <a:r>
              <a:rPr lang="pt-BR" altLang="pt-BR" dirty="0" smtClean="0">
                <a:latin typeface="Arial" panose="020B0604020202020204" pitchFamily="34" charset="0"/>
              </a:rPr>
              <a:t>Porém é necessário se atentar que os usos de processamento, disco e outbound são cobrados. </a:t>
            </a:r>
          </a:p>
          <a:p>
            <a:r>
              <a:rPr lang="pt-BR" altLang="pt-BR" dirty="0" smtClean="0">
                <a:latin typeface="Arial" panose="020B0604020202020204" pitchFamily="34" charset="0"/>
              </a:rPr>
              <a:t>Assim, ficar criando ambientes de testes, fazendo cópias desnecessárias de backups ou mesmo deixar o servidor ligado em horários sem utilização podem trazer surpresas ao final  do mês... </a:t>
            </a: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20</a:t>
            </a:fld>
            <a:endParaRPr lang="en-US"/>
          </a:p>
        </p:txBody>
      </p:sp>
    </p:spTree>
    <p:extLst>
      <p:ext uri="{BB962C8B-B14F-4D97-AF65-F5344CB8AC3E}">
        <p14:creationId xmlns:p14="http://schemas.microsoft.com/office/powerpoint/2010/main" val="1614852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endParaRPr lang="pt-BR" altLang="pt-BR" dirty="0" smtClean="0">
              <a:latin typeface="Arial" panose="020B0604020202020204" pitchFamily="34" charset="0"/>
            </a:endParaRPr>
          </a:p>
          <a:p>
            <a:r>
              <a:rPr lang="pt-BR" altLang="pt-BR" b="1" dirty="0" smtClean="0">
                <a:latin typeface="Arial" panose="020B0604020202020204" pitchFamily="34" charset="0"/>
              </a:rPr>
              <a:t>NÍVEL DE CONTROLE</a:t>
            </a:r>
          </a:p>
          <a:p>
            <a:r>
              <a:rPr lang="pt-BR" altLang="pt-BR" dirty="0" smtClean="0">
                <a:latin typeface="Arial" panose="020B0604020202020204" pitchFamily="34" charset="0"/>
              </a:rPr>
              <a:t>Em ambientes cloud, especialmente em PaaS, o analista nem sempre terá acesso às todas ferramentas e recursos nos quais ele está acostumado no on-premises. </a:t>
            </a:r>
          </a:p>
          <a:p>
            <a:r>
              <a:rPr lang="pt-BR" altLang="pt-BR" dirty="0" smtClean="0">
                <a:latin typeface="Arial" panose="020B0604020202020204" pitchFamily="34" charset="0"/>
              </a:rPr>
              <a:t>Por exemplo, acesso ao usuário SA ou mesmo ao sistema operacional  host. </a:t>
            </a: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21</a:t>
            </a:fld>
            <a:endParaRPr lang="en-US"/>
          </a:p>
        </p:txBody>
      </p:sp>
    </p:spTree>
    <p:extLst>
      <p:ext uri="{BB962C8B-B14F-4D97-AF65-F5344CB8AC3E}">
        <p14:creationId xmlns:p14="http://schemas.microsoft.com/office/powerpoint/2010/main" val="1587609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endParaRPr lang="pt-BR" altLang="pt-BR" dirty="0" smtClean="0">
              <a:latin typeface="Arial" panose="020B0604020202020204" pitchFamily="34" charset="0"/>
            </a:endParaRPr>
          </a:p>
          <a:p>
            <a:r>
              <a:rPr lang="pt-BR" altLang="pt-BR" b="1" dirty="0" smtClean="0">
                <a:latin typeface="Arial" panose="020B0604020202020204" pitchFamily="34" charset="0"/>
              </a:rPr>
              <a:t>PERFORMANCE</a:t>
            </a:r>
          </a:p>
          <a:p>
            <a:r>
              <a:rPr lang="pt-BR" altLang="pt-BR" dirty="0" smtClean="0">
                <a:latin typeface="Arial" panose="020B0604020202020204" pitchFamily="34" charset="0"/>
              </a:rPr>
              <a:t>Na cloud, haverá acesso à discos SSD e processadores de última geração, coisas que nem sempre temos a disposição em casa. </a:t>
            </a:r>
          </a:p>
          <a:p>
            <a:r>
              <a:rPr lang="pt-BR" altLang="pt-BR" dirty="0" smtClean="0">
                <a:latin typeface="Arial" panose="020B0604020202020204" pitchFamily="34" charset="0"/>
              </a:rPr>
              <a:t>Mas, se um ambiente está problemático on-premises por defeitos de código ou arquitetura, isso não será resolvido na nuvem. </a:t>
            </a:r>
          </a:p>
          <a:p>
            <a:r>
              <a:rPr lang="pt-BR" altLang="pt-BR" dirty="0" smtClean="0">
                <a:latin typeface="Arial" panose="020B0604020202020204" pitchFamily="34" charset="0"/>
              </a:rPr>
              <a:t>Alias, na jornada  cloud aspectos relativos à performance devem ser levados em conta como latência, tipo de discos e desempenho, e integração do banco de dados com outros servidores. </a:t>
            </a:r>
          </a:p>
          <a:p>
            <a:r>
              <a:rPr lang="pt-BR" altLang="pt-BR" dirty="0" smtClean="0">
                <a:latin typeface="Arial" panose="020B0604020202020204" pitchFamily="34" charset="0"/>
              </a:rPr>
              <a:t>Por exemplo, o meu aplicativo está na nuvem? Se está, via de regra, o banco de dados também deve estar. O ideal, alias, é deixar o banco de dados na mesma nuvem. Não faz sentido, por exemplo, deixar o banco na OCI e aplicação na AWS. </a:t>
            </a: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22</a:t>
            </a:fld>
            <a:endParaRPr lang="en-US"/>
          </a:p>
        </p:txBody>
      </p:sp>
    </p:spTree>
    <p:extLst>
      <p:ext uri="{BB962C8B-B14F-4D97-AF65-F5344CB8AC3E}">
        <p14:creationId xmlns:p14="http://schemas.microsoft.com/office/powerpoint/2010/main" val="2461845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endParaRPr lang="pt-BR" altLang="pt-BR" dirty="0" smtClean="0">
              <a:latin typeface="Arial" panose="020B0604020202020204" pitchFamily="34" charset="0"/>
            </a:endParaRPr>
          </a:p>
          <a:p>
            <a:r>
              <a:rPr lang="pt-BR" altLang="pt-BR" b="1" dirty="0" smtClean="0">
                <a:latin typeface="Arial" panose="020B0604020202020204" pitchFamily="34" charset="0"/>
              </a:rPr>
              <a:t>ARQUITETURA DEFICITÁRIA NO ON-PREM </a:t>
            </a:r>
          </a:p>
          <a:p>
            <a:endParaRPr lang="pt-BR" altLang="pt-BR" b="1" dirty="0" smtClean="0">
              <a:latin typeface="Arial" panose="020B0604020202020204" pitchFamily="34" charset="0"/>
            </a:endParaRPr>
          </a:p>
          <a:p>
            <a:r>
              <a:rPr lang="pt-BR" altLang="pt-BR" dirty="0" smtClean="0">
                <a:latin typeface="Arial" panose="020B0604020202020204" pitchFamily="34" charset="0"/>
              </a:rPr>
              <a:t>"Não migre seus problemas para a nuvem" </a:t>
            </a:r>
          </a:p>
          <a:p>
            <a:endParaRPr lang="pt-BR" altLang="pt-BR" dirty="0" smtClean="0">
              <a:latin typeface="Arial" panose="020B0604020202020204" pitchFamily="34" charset="0"/>
            </a:endParaRPr>
          </a:p>
          <a:p>
            <a:r>
              <a:rPr lang="pt-BR" altLang="pt-BR" dirty="0" smtClean="0">
                <a:latin typeface="Arial" panose="020B0604020202020204" pitchFamily="34" charset="0"/>
              </a:rPr>
              <a:t>"Data, data everywhere. </a:t>
            </a:r>
          </a:p>
          <a:p>
            <a:r>
              <a:rPr lang="pt-BR" altLang="pt-BR" dirty="0" smtClean="0">
                <a:latin typeface="Arial" panose="020B0604020202020204" pitchFamily="34" charset="0"/>
              </a:rPr>
              <a:t>Se você é normal, é provável que não tenha fontes únicas da verdade para os dados da sua empresa. </a:t>
            </a:r>
          </a:p>
          <a:p>
            <a:r>
              <a:rPr lang="pt-BR" altLang="pt-BR" dirty="0" smtClean="0">
                <a:latin typeface="Arial" panose="020B0604020202020204" pitchFamily="34" charset="0"/>
              </a:rPr>
              <a:t>Você provavelmente tem um grande número de bancos de dados redundantes e, pior, ninguém realmente entende onde todos os dados estão e o que eles significam.</a:t>
            </a:r>
          </a:p>
          <a:p>
            <a:r>
              <a:rPr lang="pt-BR" altLang="pt-BR" dirty="0" smtClean="0">
                <a:latin typeface="Arial" panose="020B0604020202020204" pitchFamily="34" charset="0"/>
              </a:rPr>
              <a:t>Ao migrar dados problemáticos para a nuvem, é provável que você não migre todos os dados. </a:t>
            </a:r>
          </a:p>
          <a:p>
            <a:r>
              <a:rPr lang="pt-BR" altLang="pt-BR" dirty="0" smtClean="0">
                <a:latin typeface="Arial" panose="020B0604020202020204" pitchFamily="34" charset="0"/>
              </a:rPr>
              <a:t>Parte do movimento para a nuvem é descobrir a integração dos dados do local para a nuvem, bem como, como os dados são aproveitados de forma diferente por cada aplicativo ou usuário. </a:t>
            </a:r>
          </a:p>
          <a:p>
            <a:r>
              <a:rPr lang="pt-BR" altLang="pt-BR" dirty="0" smtClean="0">
                <a:latin typeface="Arial" panose="020B0604020202020204" pitchFamily="34" charset="0"/>
              </a:rPr>
              <a:t>Você apenas tornará as coisas mais complexas e a situação pior." </a:t>
            </a:r>
          </a:p>
          <a:p>
            <a:endParaRPr lang="pt-BR" altLang="pt-BR" dirty="0" smtClean="0">
              <a:latin typeface="Arial" panose="020B0604020202020204" pitchFamily="34" charset="0"/>
            </a:endParaRPr>
          </a:p>
          <a:p>
            <a:endParaRPr lang="pt-BR" altLang="pt-BR" dirty="0" smtClean="0">
              <a:latin typeface="Arial" panose="020B0604020202020204" pitchFamily="34" charset="0"/>
            </a:endParaRPr>
          </a:p>
          <a:p>
            <a:r>
              <a:rPr lang="pt-BR" altLang="pt-BR" i="1" u="sng" dirty="0" smtClean="0">
                <a:latin typeface="Arial" panose="020B0604020202020204" pitchFamily="34" charset="0"/>
              </a:rPr>
              <a:t>A regra é simples: corriga os problemas antes de mover os dados para a nuvem, ou não se mova. </a:t>
            </a:r>
          </a:p>
          <a:p>
            <a:endParaRPr lang="pt-BR" altLang="pt-BR" dirty="0" smtClean="0">
              <a:latin typeface="Arial" panose="020B0604020202020204" pitchFamily="34" charset="0"/>
            </a:endParaRPr>
          </a:p>
          <a:p>
            <a:r>
              <a:rPr lang="pt-BR" altLang="pt-BR" dirty="0" smtClean="0">
                <a:latin typeface="Arial" panose="020B0604020202020204" pitchFamily="34" charset="0"/>
              </a:rPr>
              <a:t>- sistemas antigos ou legados </a:t>
            </a:r>
          </a:p>
          <a:p>
            <a:r>
              <a:rPr lang="pt-BR" altLang="pt-BR" dirty="0" smtClean="0">
                <a:latin typeface="Arial" panose="020B0604020202020204" pitchFamily="34" charset="0"/>
              </a:rPr>
              <a:t>- Integrações falhas </a:t>
            </a:r>
          </a:p>
          <a:p>
            <a:r>
              <a:rPr lang="pt-BR" altLang="pt-BR" dirty="0" smtClean="0">
                <a:latin typeface="Arial" panose="020B0604020202020204" pitchFamily="34" charset="0"/>
              </a:rPr>
              <a:t>- Arquitetura dos dados ruim </a:t>
            </a:r>
          </a:p>
          <a:p>
            <a:r>
              <a:rPr lang="pt-BR" altLang="pt-BR" dirty="0" smtClean="0">
                <a:latin typeface="Arial" panose="020B0604020202020204" pitchFamily="34" charset="0"/>
              </a:rPr>
              <a:t>- Falta de documentação </a:t>
            </a:r>
          </a:p>
          <a:p>
            <a:r>
              <a:rPr lang="pt-BR" altLang="pt-BR" dirty="0" smtClean="0">
                <a:latin typeface="Arial" panose="020B0604020202020204" pitchFamily="34" charset="0"/>
              </a:rPr>
              <a:t>- Ajustes de segurança / compliance </a:t>
            </a:r>
          </a:p>
          <a:p>
            <a:endParaRPr lang="pt-BR" altLang="pt-BR" dirty="0" smtClean="0">
              <a:latin typeface="Arial" panose="020B0604020202020204" pitchFamily="34" charset="0"/>
            </a:endParaRPr>
          </a:p>
          <a:p>
            <a:r>
              <a:rPr lang="pt-BR" altLang="pt-BR" b="1" dirty="0" smtClean="0">
                <a:latin typeface="Arial" panose="020B0604020202020204" pitchFamily="34" charset="0"/>
              </a:rPr>
              <a:t>Gambiarras</a:t>
            </a:r>
            <a:r>
              <a:rPr lang="pt-BR" altLang="pt-BR" dirty="0" smtClean="0">
                <a:latin typeface="Arial" panose="020B0604020202020204" pitchFamily="34" charset="0"/>
              </a:rPr>
              <a:t> </a:t>
            </a:r>
          </a:p>
          <a:p>
            <a:r>
              <a:rPr lang="pt-BR" altLang="pt-BR" dirty="0" smtClean="0">
                <a:latin typeface="Arial" panose="020B0604020202020204" pitchFamily="34" charset="0"/>
              </a:rPr>
              <a:t>Uma gambiarra é uma forma de engenharia caseira que na sua definição formal, é nada mais que solução inteligente por tempo indeterminado para um problema aparentemente sem solução ou não previsto. </a:t>
            </a:r>
          </a:p>
          <a:p>
            <a:r>
              <a:rPr lang="pt-BR" altLang="pt-BR" dirty="0" smtClean="0">
                <a:latin typeface="Arial" panose="020B0604020202020204" pitchFamily="34" charset="0"/>
              </a:rPr>
              <a:t>Usando uma definição informal, gambiarra é como jogar perfume na m3rd4.</a:t>
            </a:r>
          </a:p>
          <a:p>
            <a:endParaRPr lang="pt-BR" altLang="pt-BR" dirty="0" smtClean="0">
              <a:latin typeface="Arial" panose="020B0604020202020204" pitchFamily="34" charset="0"/>
            </a:endParaRPr>
          </a:p>
          <a:p>
            <a:r>
              <a:rPr lang="pt-BR" altLang="pt-BR" dirty="0" smtClean="0">
                <a:latin typeface="Arial" panose="020B0604020202020204" pitchFamily="34" charset="0"/>
              </a:rPr>
              <a:t>PA	- Programação Alternativa;</a:t>
            </a:r>
          </a:p>
          <a:p>
            <a:r>
              <a:rPr lang="pt-BR" altLang="pt-BR" dirty="0" smtClean="0">
                <a:latin typeface="Arial" panose="020B0604020202020204" pitchFamily="34" charset="0"/>
              </a:rPr>
              <a:t>SAT 	- Solução Alternativa Tecnológica;</a:t>
            </a:r>
          </a:p>
          <a:p>
            <a:r>
              <a:rPr lang="pt-BR" altLang="pt-BR" dirty="0" smtClean="0">
                <a:latin typeface="Arial" panose="020B0604020202020204" pitchFamily="34" charset="0"/>
              </a:rPr>
              <a:t>CACA 	- Código Avançado Completo e Adaptável;</a:t>
            </a:r>
          </a:p>
          <a:p>
            <a:r>
              <a:rPr lang="pt-BR" altLang="pt-BR" dirty="0" smtClean="0">
                <a:latin typeface="Arial" panose="020B0604020202020204" pitchFamily="34" charset="0"/>
              </a:rPr>
              <a:t>TAPA 	- Técnica Alternativa de Programação Avançada.</a:t>
            </a:r>
          </a:p>
          <a:p>
            <a:r>
              <a:rPr lang="pt-BR" altLang="pt-BR" dirty="0" smtClean="0">
                <a:latin typeface="Arial" panose="020B0604020202020204" pitchFamily="34" charset="0"/>
              </a:rPr>
              <a:t>ATI 	- Aparato Técnico Improvisado;</a:t>
            </a:r>
          </a:p>
          <a:p>
            <a:r>
              <a:rPr lang="pt-BR" altLang="pt-BR" dirty="0" smtClean="0">
                <a:latin typeface="Arial" panose="020B0604020202020204" pitchFamily="34" charset="0"/>
              </a:rPr>
              <a:t>RTA 	- Recurso Técnico Avançado;</a:t>
            </a:r>
          </a:p>
          <a:p>
            <a:r>
              <a:rPr lang="pt-BR" altLang="pt-BR" dirty="0" smtClean="0">
                <a:latin typeface="Arial" panose="020B0604020202020204" pitchFamily="34" charset="0"/>
              </a:rPr>
              <a:t>RTA² 	- Recurso Tecnológico </a:t>
            </a:r>
            <a:r>
              <a:rPr lang="pt-BR" altLang="pt-BR" dirty="0" smtClean="0">
                <a:latin typeface="Arial" panose="020B0604020202020204" pitchFamily="34" charset="0"/>
              </a:rPr>
              <a:t>Alternativo</a:t>
            </a:r>
            <a:endParaRPr lang="pt-BR" altLang="pt-BR" dirty="0" smtClean="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9EDC5964-3162-43B5-B1EC-63C8D166D7D3}" type="slidenum">
              <a:rPr lang="en-US" smtClean="0"/>
              <a:t>23</a:t>
            </a:fld>
            <a:endParaRPr lang="en-US"/>
          </a:p>
        </p:txBody>
      </p:sp>
    </p:spTree>
    <p:extLst>
      <p:ext uri="{BB962C8B-B14F-4D97-AF65-F5344CB8AC3E}">
        <p14:creationId xmlns:p14="http://schemas.microsoft.com/office/powerpoint/2010/main" val="1472544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endParaRPr lang="pt-BR" altLang="pt-BR" dirty="0" smtClean="0">
              <a:latin typeface="Arial" panose="020B0604020202020204" pitchFamily="34" charset="0"/>
            </a:endParaRPr>
          </a:p>
          <a:p>
            <a:r>
              <a:rPr lang="pt-BR" altLang="pt-BR" b="1" dirty="0" smtClean="0">
                <a:latin typeface="Arial" panose="020B0604020202020204" pitchFamily="34" charset="0"/>
              </a:rPr>
              <a:t>SEGURANÇA</a:t>
            </a:r>
          </a:p>
          <a:p>
            <a:endParaRPr lang="pt-BR" altLang="pt-BR" dirty="0" smtClean="0">
              <a:latin typeface="Arial" panose="020B0604020202020204" pitchFamily="34" charset="0"/>
            </a:endParaRPr>
          </a:p>
          <a:p>
            <a:r>
              <a:rPr lang="pt-BR" altLang="pt-BR" dirty="0" smtClean="0">
                <a:latin typeface="Arial" panose="020B0604020202020204" pitchFamily="34" charset="0"/>
              </a:rPr>
              <a:t>Tolerância a falhas (hardware, sistemas, fornecimento de energia elétrica, ciberataques) </a:t>
            </a:r>
          </a:p>
          <a:p>
            <a:r>
              <a:rPr lang="pt-BR" altLang="pt-BR" dirty="0" smtClean="0">
                <a:latin typeface="Arial" panose="020B0604020202020204" pitchFamily="34" charset="0"/>
              </a:rPr>
              <a:t>Alta disponibilidade </a:t>
            </a:r>
          </a:p>
          <a:p>
            <a:r>
              <a:rPr lang="pt-BR" altLang="pt-BR" dirty="0" smtClean="0">
                <a:latin typeface="Arial" panose="020B0604020202020204" pitchFamily="34" charset="0"/>
              </a:rPr>
              <a:t>Redundância </a:t>
            </a:r>
          </a:p>
          <a:p>
            <a:r>
              <a:rPr lang="pt-BR" altLang="pt-BR" dirty="0" smtClean="0">
                <a:latin typeface="Arial" panose="020B0604020202020204" pitchFamily="34" charset="0"/>
              </a:rPr>
              <a:t>Backup </a:t>
            </a:r>
          </a:p>
          <a:p>
            <a:endParaRPr lang="pt-BR" altLang="pt-BR" dirty="0" smtClean="0">
              <a:latin typeface="Arial" panose="020B0604020202020204" pitchFamily="34" charset="0"/>
            </a:endParaRPr>
          </a:p>
          <a:p>
            <a:r>
              <a:rPr lang="pt-BR" altLang="pt-BR" dirty="0" smtClean="0">
                <a:latin typeface="Arial" panose="020B0604020202020204" pitchFamily="34" charset="0"/>
              </a:rPr>
              <a:t>Se seus dados e aplicativos não eram seguros "em casa", migrá-los para a nuvem provavelmente não melhorará as coisas.</a:t>
            </a:r>
          </a:p>
          <a:p>
            <a:endParaRPr lang="pt-BR" altLang="pt-BR" dirty="0" smtClean="0">
              <a:latin typeface="Arial" panose="020B0604020202020204" pitchFamily="34" charset="0"/>
            </a:endParaRPr>
          </a:p>
          <a:p>
            <a:r>
              <a:rPr lang="pt-BR" altLang="pt-BR" dirty="0" smtClean="0">
                <a:latin typeface="Arial" panose="020B0604020202020204" pitchFamily="34" charset="0"/>
              </a:rPr>
              <a:t>Podemos até dizer que a proteção de dados ganha um reforço a mais, visto que a equipe de TI empresarial terá sua responsabilidade compartilhada com um bom provedor em nuvem — que conta com estratégias de segurança, incluindo firewall e criptografia avançada para a detecção de invasores.</a:t>
            </a:r>
          </a:p>
          <a:p>
            <a:r>
              <a:rPr lang="pt-BR" altLang="pt-BR" dirty="0" smtClean="0">
                <a:latin typeface="Arial" panose="020B0604020202020204" pitchFamily="34" charset="0"/>
              </a:rPr>
              <a:t>Alguns recursos disponibilizados na cloud:  </a:t>
            </a:r>
          </a:p>
          <a:p>
            <a:r>
              <a:rPr lang="pt-BR" altLang="pt-BR" dirty="0" smtClean="0">
                <a:latin typeface="Arial" panose="020B0604020202020204" pitchFamily="34" charset="0"/>
              </a:rPr>
              <a:t>- estrutura com ênfase em segurança de dados;</a:t>
            </a:r>
          </a:p>
          <a:p>
            <a:r>
              <a:rPr lang="pt-BR" altLang="pt-BR" dirty="0" smtClean="0">
                <a:latin typeface="Arial" panose="020B0604020202020204" pitchFamily="34" charset="0"/>
              </a:rPr>
              <a:t>- garantia por meio de certificações e requisitos de conformidade;</a:t>
            </a:r>
          </a:p>
          <a:p>
            <a:r>
              <a:rPr lang="pt-BR" altLang="pt-BR" dirty="0" smtClean="0">
                <a:latin typeface="Arial" panose="020B0604020202020204" pitchFamily="34" charset="0"/>
              </a:rPr>
              <a:t>- suporte e serviços relacionados a questões de segurança;</a:t>
            </a:r>
          </a:p>
          <a:p>
            <a:pPr marL="171450" indent="-171450">
              <a:buFontTx/>
              <a:buChar char="-"/>
            </a:pPr>
            <a:r>
              <a:rPr lang="pt-BR" altLang="pt-BR" dirty="0" smtClean="0">
                <a:latin typeface="Arial" panose="020B0604020202020204" pitchFamily="34" charset="0"/>
              </a:rPr>
              <a:t>criptografia </a:t>
            </a:r>
            <a:r>
              <a:rPr lang="pt-BR" altLang="pt-BR" dirty="0" smtClean="0">
                <a:latin typeface="Arial" panose="020B0604020202020204" pitchFamily="34" charset="0"/>
              </a:rPr>
              <a:t>de dados</a:t>
            </a:r>
            <a:r>
              <a:rPr lang="pt-BR" altLang="pt-BR" dirty="0" smtClean="0">
                <a:latin typeface="Arial" panose="020B0604020202020204" pitchFamily="34" charset="0"/>
              </a:rPr>
              <a:t>;</a:t>
            </a:r>
          </a:p>
          <a:p>
            <a:pPr marL="171450" indent="-171450">
              <a:buFontTx/>
              <a:buChar char="-"/>
            </a:pPr>
            <a:r>
              <a:rPr lang="pt-BR" altLang="pt-BR" dirty="0" smtClean="0">
                <a:latin typeface="Arial" panose="020B0604020202020204" pitchFamily="34" charset="0"/>
              </a:rPr>
              <a:t> Detecção de falhas</a:t>
            </a:r>
            <a:endParaRPr lang="pt-BR" altLang="pt-BR" dirty="0" smtClean="0">
              <a:latin typeface="Arial" panose="020B0604020202020204" pitchFamily="34" charset="0"/>
            </a:endParaRPr>
          </a:p>
          <a:p>
            <a:r>
              <a:rPr lang="pt-BR" altLang="pt-BR" dirty="0" smtClean="0">
                <a:latin typeface="Arial" panose="020B0604020202020204" pitchFamily="34" charset="0"/>
              </a:rPr>
              <a:t>- controle rígido de acesso e identidade;</a:t>
            </a:r>
          </a:p>
          <a:p>
            <a:r>
              <a:rPr lang="pt-BR" altLang="pt-BR" dirty="0" smtClean="0">
                <a:latin typeface="Arial" panose="020B0604020202020204" pitchFamily="34" charset="0"/>
              </a:rPr>
              <a:t>- testes severos de segurança.</a:t>
            </a:r>
          </a:p>
          <a:p>
            <a:endParaRPr lang="pt-BR" altLang="pt-BR" dirty="0" smtClean="0">
              <a:latin typeface="Arial" panose="020B0604020202020204" pitchFamily="34" charset="0"/>
            </a:endParaRP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24</a:t>
            </a:fld>
            <a:endParaRPr lang="en-US"/>
          </a:p>
        </p:txBody>
      </p:sp>
    </p:spTree>
    <p:extLst>
      <p:ext uri="{BB962C8B-B14F-4D97-AF65-F5344CB8AC3E}">
        <p14:creationId xmlns:p14="http://schemas.microsoft.com/office/powerpoint/2010/main" val="3975736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r>
              <a:rPr lang="pt-BR" altLang="pt-BR" b="1" dirty="0" smtClean="0">
                <a:latin typeface="Arial" panose="020B0604020202020204" pitchFamily="34" charset="0"/>
              </a:rPr>
              <a:t>FALTA DE HABILIDADES NECESSÁRIAS / REAPRENDIZAGEM </a:t>
            </a:r>
          </a:p>
          <a:p>
            <a:endParaRPr lang="pt-BR" altLang="pt-BR" dirty="0" smtClean="0">
              <a:latin typeface="Arial" panose="020B0604020202020204" pitchFamily="34" charset="0"/>
            </a:endParaRPr>
          </a:p>
          <a:p>
            <a:r>
              <a:rPr lang="pt-BR" altLang="pt-BR" dirty="0" smtClean="0">
                <a:latin typeface="Arial" panose="020B0604020202020204" pitchFamily="34" charset="0"/>
              </a:rPr>
              <a:t>É necessário adaptar pessoas e processo para a jornada cloud. </a:t>
            </a:r>
          </a:p>
          <a:p>
            <a:r>
              <a:rPr lang="pt-BR" altLang="pt-BR" dirty="0" smtClean="0">
                <a:latin typeface="Arial" panose="020B0604020202020204" pitchFamily="34" charset="0"/>
              </a:rPr>
              <a:t>Mesmo para equipe seniores, há uma considerável curva de aprendizagema ser levada em conta. </a:t>
            </a:r>
          </a:p>
          <a:p>
            <a:r>
              <a:rPr lang="pt-BR" altLang="pt-BR" dirty="0" smtClean="0">
                <a:latin typeface="Arial" panose="020B0604020202020204" pitchFamily="34" charset="0"/>
              </a:rPr>
              <a:t>A adaptação para a jornada cloud deve ser levada em consideração no tempo e custo de migração, inclusive. </a:t>
            </a:r>
          </a:p>
          <a:p>
            <a:endParaRPr lang="pt-BR" altLang="pt-BR" dirty="0" smtClean="0">
              <a:latin typeface="Arial" panose="020B0604020202020204" pitchFamily="34" charset="0"/>
            </a:endParaRP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25</a:t>
            </a:fld>
            <a:endParaRPr lang="en-US"/>
          </a:p>
        </p:txBody>
      </p:sp>
    </p:spTree>
    <p:extLst>
      <p:ext uri="{BB962C8B-B14F-4D97-AF65-F5344CB8AC3E}">
        <p14:creationId xmlns:p14="http://schemas.microsoft.com/office/powerpoint/2010/main" val="392998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5</a:t>
            </a:fld>
            <a:endParaRPr lang="en-US"/>
          </a:p>
        </p:txBody>
      </p:sp>
    </p:spTree>
    <p:extLst>
      <p:ext uri="{BB962C8B-B14F-4D97-AF65-F5344CB8AC3E}">
        <p14:creationId xmlns:p14="http://schemas.microsoft.com/office/powerpoint/2010/main" val="2850878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endParaRPr lang="pt-BR" altLang="pt-BR" dirty="0" smtClean="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tLang="pt-BR" b="1" dirty="0" smtClean="0">
                <a:latin typeface="Arial" panose="020B0604020202020204" pitchFamily="34" charset="0"/>
              </a:rPr>
              <a:t>BACKUP ESPECÍFICO DE BANCO, incluindo logs transacionais e estratégias lógicas</a:t>
            </a:r>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smtClean="0"/>
              <a:t>NÃO EXISTE ANALISTA DE RESTORE</a:t>
            </a:r>
          </a:p>
          <a:p>
            <a:endParaRPr lang="pt-BR" dirty="0" smtClean="0"/>
          </a:p>
          <a:p>
            <a:r>
              <a:rPr lang="pt-BR" dirty="0" smtClean="0"/>
              <a:t>- Erros</a:t>
            </a:r>
            <a:r>
              <a:rPr lang="pt-BR" baseline="0" dirty="0" smtClean="0"/>
              <a:t> lógicos, específicos em objetos do banco de dados. </a:t>
            </a:r>
          </a:p>
          <a:p>
            <a:r>
              <a:rPr lang="pt-BR" baseline="0" dirty="0" smtClean="0"/>
              <a:t> -Erros humanos. </a:t>
            </a:r>
          </a:p>
          <a:p>
            <a:r>
              <a:rPr lang="pt-BR" baseline="0" dirty="0" smtClean="0"/>
              <a:t>Necessidades de refreshes e migrações.</a:t>
            </a:r>
            <a:endParaRPr lang="pt-BR" baseline="0" dirty="0"/>
          </a:p>
          <a:p>
            <a:r>
              <a:rPr lang="pt-BR" baseline="0" dirty="0" smtClean="0"/>
              <a:t>A estratégia de backup deve ser definida pensando na merd4, no restore. </a:t>
            </a:r>
          </a:p>
          <a:p>
            <a:r>
              <a:rPr lang="pt-BR" baseline="0" dirty="0" smtClean="0"/>
              <a:t>Assim, pensar por exemplo em backups de logs transacionais ou backups específicos via ferramenta do SGDB. </a:t>
            </a:r>
          </a:p>
        </p:txBody>
      </p:sp>
      <p:sp>
        <p:nvSpPr>
          <p:cNvPr id="4" name="Slide Number Placeholder 3"/>
          <p:cNvSpPr>
            <a:spLocks noGrp="1"/>
          </p:cNvSpPr>
          <p:nvPr>
            <p:ph type="sldNum" sz="quarter" idx="10"/>
          </p:nvPr>
        </p:nvSpPr>
        <p:spPr/>
        <p:txBody>
          <a:bodyPr/>
          <a:lstStyle/>
          <a:p>
            <a:fld id="{9EDC5964-3162-43B5-B1EC-63C8D166D7D3}" type="slidenum">
              <a:rPr lang="en-US" smtClean="0"/>
              <a:t>26</a:t>
            </a:fld>
            <a:endParaRPr lang="en-US"/>
          </a:p>
        </p:txBody>
      </p:sp>
    </p:spTree>
    <p:extLst>
      <p:ext uri="{BB962C8B-B14F-4D97-AF65-F5344CB8AC3E}">
        <p14:creationId xmlns:p14="http://schemas.microsoft.com/office/powerpoint/2010/main" val="3143334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r>
              <a:rPr lang="pt-BR" dirty="0" smtClean="0"/>
              <a:t>Gestão</a:t>
            </a:r>
            <a:r>
              <a:rPr lang="pt-BR" baseline="0" dirty="0" smtClean="0"/>
              <a:t> dos dados independente do vendor. </a:t>
            </a:r>
            <a:endParaRPr lang="pt-BR" altLang="pt-BR" dirty="0" smtClean="0">
              <a:latin typeface="Arial" panose="020B0604020202020204" pitchFamily="34" charset="0"/>
            </a:endParaRPr>
          </a:p>
          <a:p>
            <a:r>
              <a:rPr lang="pt-BR" dirty="0" smtClean="0"/>
              <a:t>Qdo</a:t>
            </a:r>
            <a:r>
              <a:rPr lang="pt-BR" baseline="0" dirty="0" smtClean="0"/>
              <a:t> falamos de lock-in pensamos em cláusulas de contrato, certo?</a:t>
            </a:r>
          </a:p>
          <a:p>
            <a:r>
              <a:rPr lang="pt-BR" baseline="0" dirty="0" smtClean="0"/>
              <a:t>Mas em relação à tecnologia utilizada? </a:t>
            </a:r>
          </a:p>
          <a:p>
            <a:r>
              <a:rPr lang="pt-BR" baseline="0" dirty="0" smtClean="0"/>
              <a:t>Em época de multicloud, hibrid cloud, é necessário pensarmos em gestão independente do vendor. </a:t>
            </a:r>
          </a:p>
          <a:p>
            <a:r>
              <a:rPr lang="pt-BR" baseline="0" dirty="0" smtClean="0"/>
              <a:t>GESTÃO VOLTADA PARA A ESTRATÉGIA DO NEGÓCIO. </a:t>
            </a:r>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27</a:t>
            </a:fld>
            <a:endParaRPr lang="en-US"/>
          </a:p>
        </p:txBody>
      </p:sp>
    </p:spTree>
    <p:extLst>
      <p:ext uri="{BB962C8B-B14F-4D97-AF65-F5344CB8AC3E}">
        <p14:creationId xmlns:p14="http://schemas.microsoft.com/office/powerpoint/2010/main" val="3464197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28</a:t>
            </a:fld>
            <a:endParaRPr lang="en-US"/>
          </a:p>
        </p:txBody>
      </p:sp>
    </p:spTree>
    <p:extLst>
      <p:ext uri="{BB962C8B-B14F-4D97-AF65-F5344CB8AC3E}">
        <p14:creationId xmlns:p14="http://schemas.microsoft.com/office/powerpoint/2010/main" val="289661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r>
              <a:rPr lang="pt-BR" dirty="0" smtClean="0"/>
              <a:t>O quão</a:t>
            </a:r>
            <a:r>
              <a:rPr lang="pt-BR" baseline="0" dirty="0" smtClean="0"/>
              <a:t> tênue é a linha entre o caos e o sucesso? </a:t>
            </a:r>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29</a:t>
            </a:fld>
            <a:endParaRPr lang="en-US"/>
          </a:p>
        </p:txBody>
      </p:sp>
    </p:spTree>
    <p:extLst>
      <p:ext uri="{BB962C8B-B14F-4D97-AF65-F5344CB8AC3E}">
        <p14:creationId xmlns:p14="http://schemas.microsoft.com/office/powerpoint/2010/main" val="943944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CONCEITOS</a:t>
            </a:r>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8</a:t>
            </a:fld>
            <a:endParaRPr lang="en-US"/>
          </a:p>
        </p:txBody>
      </p:sp>
    </p:spTree>
    <p:extLst>
      <p:ext uri="{BB962C8B-B14F-4D97-AF65-F5344CB8AC3E}">
        <p14:creationId xmlns:p14="http://schemas.microsoft.com/office/powerpoint/2010/main" val="459394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ltLang="pt-BR" dirty="0" smtClean="0">
                <a:latin typeface="Arial" panose="020B0604020202020204" pitchFamily="34" charset="0"/>
              </a:rPr>
              <a:t>Quando falamos em cloud, sempre vem em mente questões de custo do on-premises, segurança ou facilidade na administração. </a:t>
            </a:r>
          </a:p>
          <a:p>
            <a:r>
              <a:rPr lang="pt-BR" altLang="pt-BR" dirty="0" smtClean="0">
                <a:latin typeface="Arial" panose="020B0604020202020204" pitchFamily="34" charset="0"/>
              </a:rPr>
              <a:t>Por exemplo, subir um servidor de banco de dados em menos de 1 hora, sem precisar de GMUD ou 431 aprovações sempre foi um sonho, não?  </a:t>
            </a:r>
          </a:p>
          <a:p>
            <a:r>
              <a:rPr lang="pt-BR" altLang="pt-BR" dirty="0" smtClean="0">
                <a:latin typeface="Arial" panose="020B0604020202020204" pitchFamily="34" charset="0"/>
              </a:rPr>
              <a:t>Porém, com a pandemia de COVID-19 e o home office, a jornada cloud foi impulsionada. </a:t>
            </a:r>
          </a:p>
          <a:p>
            <a:endParaRPr lang="pt-BR" dirty="0" smtClean="0"/>
          </a:p>
          <a:p>
            <a:r>
              <a:rPr lang="pt-BR" dirty="0" smtClean="0"/>
              <a:t>MIDDLEWARE</a:t>
            </a:r>
            <a:endParaRPr lang="pt-BR" dirty="0" smtClean="0"/>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9</a:t>
            </a:fld>
            <a:endParaRPr lang="en-US"/>
          </a:p>
        </p:txBody>
      </p:sp>
    </p:spTree>
    <p:extLst>
      <p:ext uri="{BB962C8B-B14F-4D97-AF65-F5344CB8AC3E}">
        <p14:creationId xmlns:p14="http://schemas.microsoft.com/office/powerpoint/2010/main" val="3670074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ltLang="pt-BR" b="1" dirty="0" smtClean="0">
                <a:latin typeface="Arial" panose="020B0604020202020204" pitchFamily="34" charset="0"/>
              </a:rPr>
              <a:t>DIFERENÇA</a:t>
            </a:r>
            <a:r>
              <a:rPr lang="pt-BR" altLang="pt-BR" b="1" baseline="0" dirty="0" smtClean="0">
                <a:latin typeface="Arial" panose="020B0604020202020204" pitchFamily="34" charset="0"/>
              </a:rPr>
              <a:t> ENTRE ON-PREMISE E ON-PREMISES </a:t>
            </a:r>
          </a:p>
          <a:p>
            <a:r>
              <a:rPr lang="pt-BR" altLang="pt-BR" baseline="0" dirty="0" smtClean="0">
                <a:latin typeface="Arial" panose="020B0604020202020204" pitchFamily="34" charset="0"/>
              </a:rPr>
              <a:t>PREMISE -&gt; PREMISSA</a:t>
            </a:r>
          </a:p>
          <a:p>
            <a:r>
              <a:rPr lang="pt-BR" altLang="pt-BR" baseline="0" dirty="0" smtClean="0">
                <a:latin typeface="Arial" panose="020B0604020202020204" pitchFamily="34" charset="0"/>
              </a:rPr>
              <a:t>PREMISES -&gt; INSTALAÇÕES </a:t>
            </a:r>
          </a:p>
          <a:p>
            <a:r>
              <a:rPr lang="en-US" altLang="pt-BR" sz="1000" i="1" dirty="0" smtClean="0">
                <a:latin typeface="Arial" panose="020B0604020202020204" pitchFamily="34" charset="0"/>
              </a:rPr>
              <a:t>(ON-PREMISE VS. ON-PREMISES – THE DEBATE AND RESOLUTION https://www.govloop.com/on-premise-vs-on-premises-the-debate-and-resolution/) </a:t>
            </a:r>
            <a:endParaRPr lang="pt-BR" altLang="pt-BR" sz="1000" i="1" dirty="0" smtClean="0">
              <a:latin typeface="Arial" panose="020B0604020202020204" pitchFamily="34" charset="0"/>
            </a:endParaRPr>
          </a:p>
          <a:p>
            <a:endParaRPr lang="pt-BR" altLang="pt-BR" dirty="0" smtClean="0">
              <a:latin typeface="Arial" panose="020B0604020202020204" pitchFamily="34" charset="0"/>
            </a:endParaRPr>
          </a:p>
          <a:p>
            <a:r>
              <a:rPr lang="pt-BR" altLang="pt-BR" b="1" dirty="0" smtClean="0">
                <a:latin typeface="Arial" panose="020B0604020202020204" pitchFamily="34" charset="0"/>
              </a:rPr>
              <a:t>POR QUE MIGRAR PARA A NUVEM? </a:t>
            </a:r>
          </a:p>
          <a:p>
            <a:r>
              <a:rPr lang="pt-BR" altLang="pt-BR" dirty="0" smtClean="0">
                <a:latin typeface="Arial" panose="020B0604020202020204" pitchFamily="34" charset="0"/>
              </a:rPr>
              <a:t>Factors such as convenience, scalability, flexibility, and economic efficiency, </a:t>
            </a:r>
          </a:p>
          <a:p>
            <a:endParaRPr lang="pt-BR" altLang="pt-BR" dirty="0" smtClean="0">
              <a:latin typeface="Arial" panose="020B0604020202020204" pitchFamily="34" charset="0"/>
            </a:endParaRPr>
          </a:p>
          <a:p>
            <a:endParaRPr lang="pt-BR" altLang="pt-BR" dirty="0" smtClean="0">
              <a:latin typeface="Arial" panose="020B0604020202020204" pitchFamily="34" charset="0"/>
            </a:endParaRP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10</a:t>
            </a:fld>
            <a:endParaRPr lang="en-US"/>
          </a:p>
        </p:txBody>
      </p:sp>
    </p:spTree>
    <p:extLst>
      <p:ext uri="{BB962C8B-B14F-4D97-AF65-F5344CB8AC3E}">
        <p14:creationId xmlns:p14="http://schemas.microsoft.com/office/powerpoint/2010/main" val="397534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ltLang="pt-BR" dirty="0" smtClean="0">
                <a:latin typeface="Arial" panose="020B0604020202020204" pitchFamily="34" charset="0"/>
              </a:rPr>
              <a:t>CONCEITO BATIDO, MAS</a:t>
            </a:r>
            <a:r>
              <a:rPr lang="pt-BR" altLang="pt-BR" baseline="0" dirty="0" smtClean="0">
                <a:latin typeface="Arial" panose="020B0604020202020204" pitchFamily="34" charset="0"/>
              </a:rPr>
              <a:t> É VERDADE </a:t>
            </a:r>
          </a:p>
          <a:p>
            <a:r>
              <a:rPr lang="pt-BR" altLang="pt-BR" baseline="0" dirty="0" smtClean="0">
                <a:latin typeface="Arial" panose="020B0604020202020204" pitchFamily="34" charset="0"/>
              </a:rPr>
              <a:t>Dados é como a luz, e qdo ela falha é qdo enxergamos seu verdadeiro valor. </a:t>
            </a:r>
          </a:p>
          <a:p>
            <a:endParaRPr lang="pt-BR" altLang="pt-BR" dirty="0" smtClean="0">
              <a:latin typeface="Arial" panose="020B0604020202020204" pitchFamily="34" charset="0"/>
            </a:endParaRPr>
          </a:p>
          <a:p>
            <a:r>
              <a:rPr lang="pt-BR" altLang="pt-BR" dirty="0" smtClean="0">
                <a:latin typeface="Arial" panose="020B0604020202020204" pitchFamily="34" charset="0"/>
              </a:rPr>
              <a:t>Quando </a:t>
            </a:r>
            <a:r>
              <a:rPr lang="pt-BR" altLang="pt-BR" dirty="0" smtClean="0">
                <a:latin typeface="Arial" panose="020B0604020202020204" pitchFamily="34" charset="0"/>
              </a:rPr>
              <a:t>falamos em cloud, sempre vem em mente questões de custo do on-premises, segurança ou facilidade na administração. </a:t>
            </a:r>
          </a:p>
          <a:p>
            <a:r>
              <a:rPr lang="pt-BR" altLang="pt-BR" dirty="0" smtClean="0">
                <a:latin typeface="Arial" panose="020B0604020202020204" pitchFamily="34" charset="0"/>
              </a:rPr>
              <a:t>Por exemplo, subir um servidor de banco de dados em menos de 1 hora, sem precisar de GMUD ou 431 aprovações sempre foi um sonho, não?  </a:t>
            </a:r>
          </a:p>
          <a:p>
            <a:r>
              <a:rPr lang="pt-BR" altLang="pt-BR" dirty="0" smtClean="0">
                <a:latin typeface="Arial" panose="020B0604020202020204" pitchFamily="34" charset="0"/>
              </a:rPr>
              <a:t>Porém, com a pandemia de COVID-19 e o home office, a jornada cloud foi impulsionada. </a:t>
            </a:r>
          </a:p>
          <a:p>
            <a:endParaRPr lang="pt-BR" dirty="0" smtClean="0"/>
          </a:p>
          <a:p>
            <a:r>
              <a:rPr lang="pt-BR" dirty="0" smtClean="0"/>
              <a:t>Banco de dados não é coisa de DBA! É um ativo da empresa!</a:t>
            </a:r>
            <a:r>
              <a:rPr lang="pt-BR" baseline="0" dirty="0" smtClean="0"/>
              <a:t> </a:t>
            </a:r>
          </a:p>
          <a:p>
            <a:pPr marL="171450" indent="-171450">
              <a:buFontTx/>
              <a:buChar char="-"/>
            </a:pPr>
            <a:r>
              <a:rPr lang="pt-BR" baseline="0" dirty="0" smtClean="0"/>
              <a:t>Do Dev</a:t>
            </a:r>
          </a:p>
          <a:p>
            <a:pPr marL="171450" indent="-171450">
              <a:buFontTx/>
              <a:buChar char="-"/>
            </a:pPr>
            <a:r>
              <a:rPr lang="pt-BR" baseline="0" dirty="0" smtClean="0"/>
              <a:t>Do analista de negócios</a:t>
            </a:r>
          </a:p>
          <a:p>
            <a:pPr marL="171450" indent="-171450">
              <a:buFontTx/>
              <a:buChar char="-"/>
            </a:pPr>
            <a:r>
              <a:rPr lang="pt-BR" baseline="0" dirty="0" smtClean="0"/>
              <a:t>Do cliente! </a:t>
            </a:r>
          </a:p>
          <a:p>
            <a:pPr marL="171450" indent="-171450">
              <a:buFontTx/>
              <a:buChar char="-"/>
            </a:pPr>
            <a:endParaRPr lang="pt-BR" baseline="0" dirty="0" smtClean="0"/>
          </a:p>
          <a:p>
            <a:pPr marL="0" indent="0">
              <a:buFontTx/>
              <a:buNone/>
            </a:pPr>
            <a:r>
              <a:rPr lang="pt-BR" baseline="0" dirty="0" smtClean="0"/>
              <a:t>POR ISSO Q ESTA PALESTRA ESTÁ NA GRADE DE DEVOPS!</a:t>
            </a:r>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11</a:t>
            </a:fld>
            <a:endParaRPr lang="en-US"/>
          </a:p>
        </p:txBody>
      </p:sp>
    </p:spTree>
    <p:extLst>
      <p:ext uri="{BB962C8B-B14F-4D97-AF65-F5344CB8AC3E}">
        <p14:creationId xmlns:p14="http://schemas.microsoft.com/office/powerpoint/2010/main" val="137879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smtClean="0">
                <a:solidFill>
                  <a:schemeClr val="tx1"/>
                </a:solidFill>
                <a:effectLst/>
                <a:latin typeface="+mn-lt"/>
                <a:ea typeface="+mn-ea"/>
                <a:cs typeface="+mn-cs"/>
              </a:rPr>
              <a:t>DEV</a:t>
            </a:r>
            <a:r>
              <a:rPr lang="pt-BR" sz="1200" b="0" i="0" kern="1200" baseline="0" dirty="0" smtClean="0">
                <a:solidFill>
                  <a:schemeClr val="tx1"/>
                </a:solidFill>
                <a:effectLst/>
                <a:latin typeface="+mn-lt"/>
                <a:ea typeface="+mn-ea"/>
                <a:cs typeface="+mn-cs"/>
              </a:rPr>
              <a:t> – Desenvolvedores  OPS – Operadores  </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O</a:t>
            </a:r>
            <a:r>
              <a:rPr lang="pt-BR" sz="1200" b="0" i="0" kern="1200" dirty="0" smtClean="0">
                <a:solidFill>
                  <a:schemeClr val="tx1"/>
                </a:solidFill>
                <a:effectLst/>
                <a:latin typeface="+mn-lt"/>
                <a:ea typeface="+mn-ea"/>
                <a:cs typeface="+mn-cs"/>
              </a:rPr>
              <a:t> </a:t>
            </a:r>
            <a:r>
              <a:rPr lang="pt-BR" sz="1200" b="1" i="0" kern="1200" dirty="0" smtClean="0">
                <a:solidFill>
                  <a:schemeClr val="tx1"/>
                </a:solidFill>
                <a:effectLst/>
                <a:latin typeface="+mn-lt"/>
                <a:ea typeface="+mn-ea"/>
                <a:cs typeface="+mn-cs"/>
              </a:rPr>
              <a:t>DevOps</a:t>
            </a:r>
            <a:r>
              <a:rPr lang="pt-BR" sz="1200" b="0" i="0" kern="1200" dirty="0" smtClean="0">
                <a:solidFill>
                  <a:schemeClr val="tx1"/>
                </a:solidFill>
                <a:effectLst/>
                <a:latin typeface="+mn-lt"/>
                <a:ea typeface="+mn-ea"/>
                <a:cs typeface="+mn-cs"/>
              </a:rPr>
              <a:t> entra neste contexto para reunir pessoas, processos e produtos, além de permitir a entrega contínua de valor aos usuários finais. </a:t>
            </a:r>
          </a:p>
          <a:p>
            <a:r>
              <a:rPr lang="pt-BR" sz="1200" b="0" i="0" kern="1200" dirty="0" smtClean="0">
                <a:solidFill>
                  <a:schemeClr val="tx1"/>
                </a:solidFill>
                <a:effectLst/>
                <a:latin typeface="+mn-lt"/>
                <a:ea typeface="+mn-ea"/>
                <a:cs typeface="+mn-cs"/>
              </a:rPr>
              <a:t>Já a nuvem torna a adoção do </a:t>
            </a:r>
            <a:r>
              <a:rPr lang="pt-BR" sz="1200" b="1" i="0" kern="1200" dirty="0" smtClean="0">
                <a:solidFill>
                  <a:schemeClr val="tx1"/>
                </a:solidFill>
                <a:effectLst/>
                <a:latin typeface="+mn-lt"/>
                <a:ea typeface="+mn-ea"/>
                <a:cs typeface="+mn-cs"/>
              </a:rPr>
              <a:t>DevOps</a:t>
            </a:r>
            <a:r>
              <a:rPr lang="pt-BR" sz="1200" b="0" i="0" kern="1200" dirty="0" smtClean="0">
                <a:solidFill>
                  <a:schemeClr val="tx1"/>
                </a:solidFill>
                <a:effectLst/>
                <a:latin typeface="+mn-lt"/>
                <a:ea typeface="+mn-ea"/>
                <a:cs typeface="+mn-cs"/>
              </a:rPr>
              <a:t> fácil, rápida e econômica, pois oferece os recursos e as ferramentas necessárias para atingir os objetivos de negócios da empresa.</a:t>
            </a:r>
          </a:p>
          <a:p>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Muitas empresas adotaram o desenvolvimento ágil e a entrega contínua, abraçando a nuvem e a abordagem DevOps para forçar atualizações diárias ou semanais, acelerando a entrega</a:t>
            </a:r>
          </a:p>
          <a:p>
            <a:endParaRPr lang="pt-BR" altLang="pt-BR" dirty="0" smtClean="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ltLang="pt-BR" i="1" dirty="0" smtClean="0">
                <a:latin typeface="Arial" panose="020B0604020202020204" pitchFamily="34" charset="0"/>
              </a:rPr>
              <a:t>Emal Ehsan  - </a:t>
            </a:r>
            <a:r>
              <a:rPr lang="pt-BR" sz="1200" b="0" i="0" kern="1200" dirty="0" smtClean="0">
                <a:solidFill>
                  <a:schemeClr val="tx1"/>
                </a:solidFill>
                <a:effectLst/>
                <a:latin typeface="+mn-lt"/>
                <a:ea typeface="+mn-ea"/>
                <a:cs typeface="+mn-cs"/>
              </a:rPr>
              <a:t>Diretor da Cervello, uma unidade da empresa de consultoria de gerenciamento global Kearney.</a:t>
            </a:r>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(https://cio.com.br/tendencias/7-armadilhas-que-prejudicam-o-sucesso-do-devops/  </a:t>
            </a:r>
            <a:r>
              <a:rPr lang="pt-BR" sz="1200" b="1" i="0" kern="1200" dirty="0" smtClean="0">
                <a:solidFill>
                  <a:schemeClr val="tx1"/>
                </a:solidFill>
                <a:effectLst/>
                <a:latin typeface="+mn-lt"/>
                <a:ea typeface="+mn-ea"/>
                <a:cs typeface="+mn-cs"/>
              </a:rPr>
              <a:t>7 armadilhas que prejudicam o sucesso do DevOps )</a:t>
            </a:r>
          </a:p>
          <a:p>
            <a:endParaRPr lang="pt-BR" dirty="0" smtClean="0"/>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smtClean="0">
                <a:solidFill>
                  <a:schemeClr val="tx1"/>
                </a:solidFill>
                <a:effectLst/>
                <a:latin typeface="+mn-lt"/>
                <a:ea typeface="+mn-ea"/>
                <a:cs typeface="+mn-cs"/>
              </a:rPr>
              <a:t>Cloud e DevOps: O desenvolvimento de software na era moderna</a:t>
            </a:r>
          </a:p>
          <a:p>
            <a:r>
              <a:rPr lang="pt-BR" dirty="0" smtClean="0"/>
              <a:t>https://computerworld.com.br/plataformas/cloud-e-devops-o-desenvolvimento-de-software-na-era-moderna/#:~:text=O%20DevOps%20entra%20neste%20contexto,objetivos%20de%20neg%C3%B3cios%20da%20empresa.</a:t>
            </a:r>
          </a:p>
          <a:p>
            <a:endParaRPr lang="pt-BR" dirty="0" smtClean="0"/>
          </a:p>
          <a:p>
            <a:endParaRPr lang="pt-B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kern="1200" dirty="0" smtClean="0">
                <a:solidFill>
                  <a:schemeClr val="tx1"/>
                </a:solidFill>
                <a:effectLst/>
                <a:latin typeface="+mn-lt"/>
                <a:ea typeface="+mn-ea"/>
                <a:cs typeface="+mn-cs"/>
              </a:rPr>
              <a:t>DbOps, DevOps and Ops</a:t>
            </a:r>
            <a:r>
              <a:rPr lang="pt-BR" sz="1200" b="1" i="0" kern="1200" baseline="0" dirty="0" smtClean="0">
                <a:solidFill>
                  <a:schemeClr val="tx1"/>
                </a:solidFill>
                <a:effectLst/>
                <a:latin typeface="+mn-lt"/>
                <a:ea typeface="+mn-ea"/>
                <a:cs typeface="+mn-cs"/>
              </a:rPr>
              <a:t> </a:t>
            </a:r>
            <a:r>
              <a:rPr lang="pt-BR" sz="1200" b="0" i="0" kern="1200" baseline="0" dirty="0" smtClean="0">
                <a:solidFill>
                  <a:schemeClr val="tx1"/>
                </a:solidFill>
                <a:effectLst/>
                <a:latin typeface="+mn-lt"/>
                <a:ea typeface="+mn-ea"/>
                <a:cs typeface="+mn-cs"/>
              </a:rPr>
              <a:t>-&gt; </a:t>
            </a:r>
            <a:r>
              <a:rPr lang="pt-BR" dirty="0" smtClean="0"/>
              <a:t>https://pt.slideshare.net/EduardoPiairo/dbops-devops-and-ops</a:t>
            </a: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12</a:t>
            </a:fld>
            <a:endParaRPr lang="en-US"/>
          </a:p>
        </p:txBody>
      </p:sp>
    </p:spTree>
    <p:extLst>
      <p:ext uri="{BB962C8B-B14F-4D97-AF65-F5344CB8AC3E}">
        <p14:creationId xmlns:p14="http://schemas.microsoft.com/office/powerpoint/2010/main" val="314756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ltLang="pt-BR" b="1" dirty="0" smtClean="0">
                <a:latin typeface="Arial" panose="020B0604020202020204" pitchFamily="34" charset="0"/>
              </a:rPr>
              <a:t>SysOps (System Operations) </a:t>
            </a:r>
          </a:p>
          <a:p>
            <a:r>
              <a:rPr lang="pt-PT" dirty="0" smtClean="0"/>
              <a:t>é uma das áreas críticas da Cloud Computing </a:t>
            </a:r>
          </a:p>
          <a:p>
            <a:r>
              <a:rPr lang="pt-PT" dirty="0" smtClean="0"/>
              <a:t>que auxilia na gestão de todas as atividades relacionadas com sistemas e operações.</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CloudOps (Cloud Operations)  </a:t>
            </a:r>
            <a:r>
              <a:rPr lang="pt-BR" sz="1200" b="0" i="0" kern="1200" dirty="0" smtClean="0">
                <a:solidFill>
                  <a:schemeClr val="tx1"/>
                </a:solidFill>
                <a:effectLst/>
                <a:latin typeface="+mn-lt"/>
                <a:ea typeface="+mn-ea"/>
                <a:cs typeface="+mn-cs"/>
              </a:rPr>
              <a:t>é a formalização das melhores práticas e procedimentos </a:t>
            </a:r>
          </a:p>
          <a:p>
            <a:r>
              <a:rPr lang="pt-BR" sz="1200" b="0" i="0" kern="1200" dirty="0" smtClean="0">
                <a:solidFill>
                  <a:schemeClr val="tx1"/>
                </a:solidFill>
                <a:effectLst/>
                <a:latin typeface="+mn-lt"/>
                <a:ea typeface="+mn-ea"/>
                <a:cs typeface="+mn-cs"/>
              </a:rPr>
              <a:t>que permitem gerenciar os aplicativos e dados </a:t>
            </a:r>
          </a:p>
          <a:p>
            <a:r>
              <a:rPr lang="pt-BR" sz="1200" b="0" i="0" kern="1200" dirty="0" smtClean="0">
                <a:solidFill>
                  <a:schemeClr val="tx1"/>
                </a:solidFill>
                <a:effectLst/>
                <a:latin typeface="+mn-lt"/>
                <a:ea typeface="+mn-ea"/>
                <a:cs typeface="+mn-cs"/>
              </a:rPr>
              <a:t>hospedados em qualquer uma das plataformas baseadas em nuvem de forma eficaz.</a:t>
            </a:r>
          </a:p>
          <a:p>
            <a:endParaRPr lang="pt-BR" sz="1200" b="0" i="0" kern="1200" dirty="0" smtClean="0">
              <a:solidFill>
                <a:schemeClr val="tx1"/>
              </a:solidFill>
              <a:effectLst/>
              <a:latin typeface="+mn-lt"/>
              <a:ea typeface="+mn-ea"/>
              <a:cs typeface="+mn-cs"/>
            </a:endParaRPr>
          </a:p>
          <a:p>
            <a:r>
              <a:rPr lang="pt-BR" sz="1200" b="1" i="0" kern="1200" dirty="0" smtClean="0">
                <a:solidFill>
                  <a:schemeClr val="tx1"/>
                </a:solidFill>
                <a:effectLst/>
                <a:latin typeface="+mn-lt"/>
                <a:ea typeface="+mn-ea"/>
                <a:cs typeface="+mn-cs"/>
              </a:rPr>
              <a:t>DBOps (Database Operations) </a:t>
            </a:r>
            <a:r>
              <a:rPr lang="pt-PT" dirty="0" smtClean="0"/>
              <a:t>é a formalização das melhores práticas e procedimentos </a:t>
            </a:r>
          </a:p>
          <a:p>
            <a:r>
              <a:rPr lang="pt-PT" dirty="0" smtClean="0"/>
              <a:t>que permitem gerenciar de forma eficaz vários bancos de dados e os dados hospedados </a:t>
            </a:r>
          </a:p>
          <a:p>
            <a:r>
              <a:rPr lang="pt-PT" dirty="0" smtClean="0"/>
              <a:t>em qualquer uma das plataformas baseadas em nuvem.</a:t>
            </a:r>
          </a:p>
          <a:p>
            <a:endParaRPr lang="pt-PT"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200" b="1" i="1" kern="1200" dirty="0" smtClean="0">
                <a:solidFill>
                  <a:schemeClr val="tx1"/>
                </a:solidFill>
                <a:effectLst/>
                <a:latin typeface="+mn-lt"/>
                <a:ea typeface="+mn-ea"/>
                <a:cs typeface="+mn-cs"/>
              </a:rPr>
              <a:t>Fonte: </a:t>
            </a:r>
            <a:r>
              <a:rPr lang="pt-BR" sz="1200" b="0" i="1" kern="1200" dirty="0" smtClean="0">
                <a:solidFill>
                  <a:schemeClr val="tx1"/>
                </a:solidFill>
                <a:effectLst/>
                <a:latin typeface="+mn-lt"/>
                <a:ea typeface="+mn-ea"/>
                <a:cs typeface="+mn-cs"/>
              </a:rPr>
              <a:t>SysOps/CloudOps/DBOps</a:t>
            </a:r>
            <a:r>
              <a:rPr lang="pt-BR" sz="1200" b="0" i="1" kern="1200" baseline="0" dirty="0" smtClean="0">
                <a:solidFill>
                  <a:schemeClr val="tx1"/>
                </a:solidFill>
                <a:effectLst/>
                <a:latin typeface="+mn-lt"/>
                <a:ea typeface="+mn-ea"/>
                <a:cs typeface="+mn-cs"/>
              </a:rPr>
              <a:t> -&gt; </a:t>
            </a:r>
            <a:r>
              <a:rPr lang="pt-PT" sz="1200" b="0" i="1" kern="1200" dirty="0" smtClean="0">
                <a:solidFill>
                  <a:schemeClr val="tx1"/>
                </a:solidFill>
                <a:effectLst/>
                <a:latin typeface="+mn-lt"/>
                <a:ea typeface="+mn-ea"/>
                <a:cs typeface="+mn-cs"/>
              </a:rPr>
              <a:t> https://afourtech.com/sysops-cloudops-dbops/  </a:t>
            </a:r>
            <a:endParaRPr lang="pt-BR" sz="1200" b="0" i="1"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13</a:t>
            </a:fld>
            <a:endParaRPr lang="en-US"/>
          </a:p>
        </p:txBody>
      </p:sp>
    </p:spTree>
    <p:extLst>
      <p:ext uri="{BB962C8B-B14F-4D97-AF65-F5344CB8AC3E}">
        <p14:creationId xmlns:p14="http://schemas.microsoft.com/office/powerpoint/2010/main" val="1313626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“Gambiarra a gente aceita a gente só não aceita a derrota”</a:t>
            </a:r>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14</a:t>
            </a:fld>
            <a:endParaRPr lang="en-US"/>
          </a:p>
        </p:txBody>
      </p:sp>
    </p:spTree>
    <p:extLst>
      <p:ext uri="{BB962C8B-B14F-4D97-AF65-F5344CB8AC3E}">
        <p14:creationId xmlns:p14="http://schemas.microsoft.com/office/powerpoint/2010/main" val="3723879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Master" Target="../slideMasters/slideMaster4.xml"/><Relationship Id="rId1" Type="http://schemas.openxmlformats.org/officeDocument/2006/relationships/themeOverride" Target="../theme/themeOverride2.xml"/><Relationship Id="rId4" Type="http://schemas.openxmlformats.org/officeDocument/2006/relationships/image" Target="../media/image35.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6.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3.svg"/><Relationship Id="rId5" Type="http://schemas.openxmlformats.org/officeDocument/2006/relationships/image" Target="../media/image25.png"/><Relationship Id="rId4"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3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bg>
      <p:bgPr>
        <a:solidFill>
          <a:schemeClr val="bg2"/>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Text Field">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0" name="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Tree>
    <p:extLst>
      <p:ext uri="{BB962C8B-B14F-4D97-AF65-F5344CB8AC3E}">
        <p14:creationId xmlns:p14="http://schemas.microsoft.com/office/powerpoint/2010/main" val="169706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4" name="Data Texture Cloud">
            <a:extLst>
              <a:ext uri="{FF2B5EF4-FFF2-40B4-BE49-F238E27FC236}">
                <a16:creationId xmlns:a16="http://schemas.microsoft.com/office/drawing/2014/main" id="{69E13B9F-678E-A049-88C5-7C61A70A280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1EBF30CA-C141-344E-8ACF-6678A5BBAFB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023B1513-D7D1-ED45-9AE9-75BA91464BF8}"/>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252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C75F82-CAAE-4229-B2D8-164633003911}" type="datetime1">
              <a:rPr lang="en-US" smtClean="0"/>
              <a:pPr/>
              <a:t>6/10/2021</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953" y="1373746"/>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32342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6E1D2-A951-4990-A383-0295BDC24513}" type="datetime1">
              <a:rPr lang="en-US" smtClean="0"/>
              <a:pPr/>
              <a:t>6/10/2021</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64040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1" y="1524000"/>
            <a:ext cx="7393474"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3935" y="1524001"/>
            <a:ext cx="350611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57D728-EEDB-4805-A948-75D0B9835CA3}"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6622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4" y="1524000"/>
            <a:ext cx="6097587"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B21E21-78E2-41E4-9829-6510399FF88F}"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5980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953"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3274F-E3B9-47FA-8DED-A12A853B7A26}"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77183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4" y="1524000"/>
            <a:ext cx="3475625"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95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7C59E2-520E-4AEF-9B23-48A02F18F863}"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8188" y="1524000"/>
            <a:ext cx="3475625"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8188"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6043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30"/>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7" y="1827865"/>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7E08A00-8C60-49F0-8ECC-D082CE8F5C91}"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3492" y="1850231"/>
            <a:ext cx="5248055"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5437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9" y="1112977"/>
            <a:ext cx="6007047" cy="4568613"/>
          </a:xfrm>
          <a:prstGeom prst="rect">
            <a:avLst/>
          </a:prstGeom>
        </p:spPr>
      </p:pic>
      <p:sp>
        <p:nvSpPr>
          <p:cNvPr id="2" name="Title 1"/>
          <p:cNvSpPr>
            <a:spLocks noGrp="1"/>
          </p:cNvSpPr>
          <p:nvPr>
            <p:ph type="title"/>
          </p:nvPr>
        </p:nvSpPr>
        <p:spPr>
          <a:xfrm>
            <a:off x="531951" y="406400"/>
            <a:ext cx="556405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0650F4FA-04F4-4ED3-80B8-07897403D40E}"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9433" y="1013144"/>
            <a:ext cx="3963169"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6" y="1905005"/>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5228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3"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grpSp>
        <p:nvGrpSpPr>
          <p:cNvPr id="2" name="Group 1"/>
          <p:cNvGrpSpPr/>
          <p:nvPr/>
        </p:nvGrpSpPr>
        <p:grpSpPr>
          <a:xfrm>
            <a:off x="-284" y="0"/>
            <a:ext cx="12192574"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14" name="TextBox 13"/>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0A24F45-9AB2-4B05-9714-B1A5BEEB9523}" type="datetime1">
              <a:rPr lang="en-US" smtClean="0"/>
              <a:pPr/>
              <a:t>6/10/2021</a:t>
            </a:fld>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610" y="2666999"/>
            <a:ext cx="4573191"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3" name="Title 2"/>
          <p:cNvSpPr>
            <a:spLocks noGrp="1"/>
          </p:cNvSpPr>
          <p:nvPr>
            <p:ph type="title" hasCustomPrompt="1"/>
          </p:nvPr>
        </p:nvSpPr>
        <p:spPr>
          <a:xfrm>
            <a:off x="760610" y="609600"/>
            <a:ext cx="4573191" cy="2044700"/>
          </a:xfrm>
        </p:spPr>
        <p:txBody>
          <a:bodyPr/>
          <a:lstStyle>
            <a:lvl1pPr>
              <a:defRPr sz="13800" b="1"/>
            </a:lvl1pPr>
          </a:lstStyle>
          <a:p>
            <a:r>
              <a:rPr lang="en-US" dirty="0"/>
              <a:t>XX</a:t>
            </a:r>
          </a:p>
        </p:txBody>
      </p:sp>
    </p:spTree>
    <p:extLst>
      <p:ext uri="{BB962C8B-B14F-4D97-AF65-F5344CB8AC3E}">
        <p14:creationId xmlns:p14="http://schemas.microsoft.com/office/powerpoint/2010/main" val="357672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6939C-DE4C-427C-97AE-1FEC3F09840F}" type="datetime1">
              <a:rPr lang="en-US" smtClean="0"/>
              <a:pPr/>
              <a:t>6/10/2021</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16190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bg>
      <p:bgPr>
        <a:solidFill>
          <a:schemeClr val="bg2"/>
        </a:solidFill>
        <a:effectLst/>
      </p:bgPr>
    </p:bg>
    <p:spTree>
      <p:nvGrpSpPr>
        <p:cNvPr id="1" name=""/>
        <p:cNvGrpSpPr/>
        <p:nvPr/>
      </p:nvGrpSpPr>
      <p:grpSpPr>
        <a:xfrm>
          <a:off x="0" y="0"/>
          <a:ext cx="0" cy="0"/>
          <a:chOff x="0" y="0"/>
          <a:chExt cx="0" cy="0"/>
        </a:xfrm>
      </p:grpSpPr>
      <p:pic>
        <p:nvPicPr>
          <p:cNvPr id="33" name="Data Texture Cloud">
            <a:extLst>
              <a:ext uri="{FF2B5EF4-FFF2-40B4-BE49-F238E27FC236}">
                <a16:creationId xmlns:a16="http://schemas.microsoft.com/office/drawing/2014/main" id="{6BADE36C-1CA5-5845-B02A-AEABA73DB1C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4" name="Title">
            <a:extLst>
              <a:ext uri="{FF2B5EF4-FFF2-40B4-BE49-F238E27FC236}">
                <a16:creationId xmlns:a16="http://schemas.microsoft.com/office/drawing/2014/main" id="{985C1EE6-5D28-F64E-BD6D-93704583EE44}"/>
              </a:ext>
            </a:extLst>
          </p:cNvPr>
          <p:cNvSpPr>
            <a:spLocks noGrp="1"/>
          </p:cNvSpPr>
          <p:nvPr>
            <p:ph type="body" sz="quarter" idx="32"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3521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9443DD-9CF7-43A5-9881-2B9A8A88BA12}" type="datetime1">
              <a:rPr lang="en-US" smtClean="0"/>
              <a:pPr/>
              <a:t>6/10/2021</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8538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DC113C-5AB8-4C67-A651-C0FB8D5E849C}" type="datetime1">
              <a:rPr lang="en-US" smtClean="0"/>
              <a:pPr/>
              <a:t>6/10/2021</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4751" y="2743200"/>
            <a:ext cx="5670439"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sz="1800"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sz="1800"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grpSp>
    </p:spTree>
    <p:extLst>
      <p:ext uri="{BB962C8B-B14F-4D97-AF65-F5344CB8AC3E}">
        <p14:creationId xmlns:p14="http://schemas.microsoft.com/office/powerpoint/2010/main" val="5256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60" y="129398"/>
            <a:ext cx="11915881" cy="6547450"/>
          </a:xfrm>
          <a:prstGeom prst="rect">
            <a:avLst/>
          </a:prstGeom>
          <a:noFill/>
          <a:ln>
            <a:noFill/>
          </a:ln>
        </p:spPr>
      </p:pic>
      <p:sp>
        <p:nvSpPr>
          <p:cNvPr id="6" name="Rectangle 5"/>
          <p:cNvSpPr/>
          <p:nvPr/>
        </p:nvSpPr>
        <p:spPr bwMode="gray">
          <a:xfrm>
            <a:off x="-285" y="0"/>
            <a:ext cx="1940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7" name="Rectangle 6"/>
          <p:cNvSpPr/>
          <p:nvPr/>
        </p:nvSpPr>
        <p:spPr bwMode="gray">
          <a:xfrm>
            <a:off x="11998275" y="5854"/>
            <a:ext cx="19401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8" name="Rectangle 7"/>
          <p:cNvSpPr/>
          <p:nvPr/>
        </p:nvSpPr>
        <p:spPr bwMode="gray">
          <a:xfrm>
            <a:off x="-286" y="6400800"/>
            <a:ext cx="12192571"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9" name="Rectangle 8"/>
          <p:cNvSpPr/>
          <p:nvPr/>
        </p:nvSpPr>
        <p:spPr bwMode="gray">
          <a:xfrm>
            <a:off x="-286" y="0"/>
            <a:ext cx="12192573"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3823123" y="2843831"/>
            <a:ext cx="4545752" cy="569547"/>
          </a:xfrm>
          <a:prstGeom prst="rect">
            <a:avLst/>
          </a:prstGeom>
        </p:spPr>
      </p:pic>
    </p:spTree>
    <p:extLst>
      <p:ext uri="{BB962C8B-B14F-4D97-AF65-F5344CB8AC3E}">
        <p14:creationId xmlns:p14="http://schemas.microsoft.com/office/powerpoint/2010/main" val="167740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465" y="327390"/>
            <a:ext cx="10972781" cy="1025071"/>
          </a:xfrm>
        </p:spPr>
        <p:txBody>
          <a:bodyPr anchor="t" anchorCtr="0"/>
          <a:lstStyle/>
          <a:p>
            <a:r>
              <a:rPr lang="en-US"/>
              <a:t>Click to edit Master title style</a:t>
            </a:r>
            <a:endParaRPr lang="en-US" dirty="0"/>
          </a:p>
        </p:txBody>
      </p:sp>
      <p:sp>
        <p:nvSpPr>
          <p:cNvPr id="6" name="Content Placeholder 5"/>
          <p:cNvSpPr>
            <a:spLocks noGrp="1"/>
          </p:cNvSpPr>
          <p:nvPr>
            <p:ph sz="quarter" idx="12"/>
          </p:nvPr>
        </p:nvSpPr>
        <p:spPr>
          <a:xfrm>
            <a:off x="1072465" y="2029473"/>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65" y="1372308"/>
            <a:ext cx="10972801"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a:t>Click to edit Master text styles</a:t>
            </a:r>
          </a:p>
        </p:txBody>
      </p:sp>
    </p:spTree>
    <p:extLst>
      <p:ext uri="{BB962C8B-B14F-4D97-AF65-F5344CB8AC3E}">
        <p14:creationId xmlns:p14="http://schemas.microsoft.com/office/powerpoint/2010/main" val="198934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64" y="327385"/>
            <a:ext cx="10972781"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464" y="2029471"/>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64" y="864288"/>
            <a:ext cx="10972801"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a:t>Click to edit Master text styles</a:t>
            </a:r>
          </a:p>
        </p:txBody>
      </p:sp>
    </p:spTree>
    <p:extLst>
      <p:ext uri="{BB962C8B-B14F-4D97-AF65-F5344CB8AC3E}">
        <p14:creationId xmlns:p14="http://schemas.microsoft.com/office/powerpoint/2010/main" val="46204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2" name="Title 1"/>
          <p:cNvSpPr>
            <a:spLocks noGrp="1"/>
          </p:cNvSpPr>
          <p:nvPr>
            <p:ph type="ctrTitle"/>
          </p:nvPr>
        </p:nvSpPr>
        <p:spPr>
          <a:xfrm>
            <a:off x="531954" y="739780"/>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CCFBCBB9-3E87-4CA1-83B0-67582BD9DCFA}" type="datetime1">
              <a:rPr lang="en-US" smtClean="0"/>
              <a:pPr/>
              <a:t>6/10/2021</a:t>
            </a:fld>
            <a:endParaRPr dirty="0"/>
          </a:p>
        </p:txBody>
      </p:sp>
      <p:sp>
        <p:nvSpPr>
          <p:cNvPr id="13" name="Text Placeholder 12"/>
          <p:cNvSpPr>
            <a:spLocks noGrp="1"/>
          </p:cNvSpPr>
          <p:nvPr>
            <p:ph type="body" sz="quarter" idx="13" hasCustomPrompt="1"/>
          </p:nvPr>
        </p:nvSpPr>
        <p:spPr>
          <a:xfrm>
            <a:off x="531954" y="3429456"/>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10" name="Slide Number Placeholder 5"/>
          <p:cNvSpPr txBox="1">
            <a:spLocks/>
          </p:cNvSpPr>
          <p:nvPr userDrawn="1"/>
        </p:nvSpPr>
        <p:spPr>
          <a:xfrm>
            <a:off x="11278951" y="6556248"/>
            <a:ext cx="381760" cy="182880"/>
          </a:xfrm>
          <a:prstGeom prst="rect">
            <a:avLst/>
          </a:prstGeom>
        </p:spPr>
        <p:txBody>
          <a:bodyPr vert="horz" wrap="none" lIns="0" tIns="0" rIns="0" bIns="0" rtlCol="0" anchor="ctr"/>
          <a:lstStyle>
            <a:defPPr>
              <a:defRPr lang="en-US"/>
            </a:defPPr>
            <a:lvl1pPr algn="r" rtl="0" fontAlgn="base">
              <a:spcBef>
                <a:spcPct val="0"/>
              </a:spcBef>
              <a:spcAft>
                <a:spcPct val="0"/>
              </a:spcAft>
              <a:defRPr sz="800" kern="1200">
                <a:solidFill>
                  <a:schemeClr val="tx1">
                    <a:lumMod val="60000"/>
                    <a:lumOff val="40000"/>
                  </a:schemeClr>
                </a:solidFill>
                <a:latin typeface="Arial" pitchFamily="34" charset="0"/>
                <a:ea typeface="+mn-ea"/>
                <a:cs typeface="Arial" pitchFamily="34" charset="0"/>
              </a:defRPr>
            </a:lvl1pPr>
            <a:lvl2pPr marL="457141" algn="l" rtl="0" fontAlgn="base">
              <a:spcBef>
                <a:spcPct val="0"/>
              </a:spcBef>
              <a:spcAft>
                <a:spcPct val="0"/>
              </a:spcAft>
              <a:defRPr kern="1200">
                <a:solidFill>
                  <a:schemeClr val="tx1"/>
                </a:solidFill>
                <a:latin typeface="Arial" pitchFamily="34" charset="0"/>
                <a:ea typeface="+mn-ea"/>
                <a:cs typeface="Arial" pitchFamily="34" charset="0"/>
              </a:defRPr>
            </a:lvl2pPr>
            <a:lvl3pPr marL="914285" algn="l" rtl="0" fontAlgn="base">
              <a:spcBef>
                <a:spcPct val="0"/>
              </a:spcBef>
              <a:spcAft>
                <a:spcPct val="0"/>
              </a:spcAft>
              <a:defRPr kern="1200">
                <a:solidFill>
                  <a:schemeClr val="tx1"/>
                </a:solidFill>
                <a:latin typeface="Arial" pitchFamily="34" charset="0"/>
                <a:ea typeface="+mn-ea"/>
                <a:cs typeface="Arial" pitchFamily="34" charset="0"/>
              </a:defRPr>
            </a:lvl3pPr>
            <a:lvl4pPr marL="1371428" algn="l" rtl="0" fontAlgn="base">
              <a:spcBef>
                <a:spcPct val="0"/>
              </a:spcBef>
              <a:spcAft>
                <a:spcPct val="0"/>
              </a:spcAft>
              <a:defRPr kern="1200">
                <a:solidFill>
                  <a:schemeClr val="tx1"/>
                </a:solidFill>
                <a:latin typeface="Arial" pitchFamily="34" charset="0"/>
                <a:ea typeface="+mn-ea"/>
                <a:cs typeface="Arial" pitchFamily="34" charset="0"/>
              </a:defRPr>
            </a:lvl4pPr>
            <a:lvl5pPr marL="1828572" algn="l" rtl="0" fontAlgn="base">
              <a:spcBef>
                <a:spcPct val="0"/>
              </a:spcBef>
              <a:spcAft>
                <a:spcPct val="0"/>
              </a:spcAft>
              <a:defRPr kern="1200">
                <a:solidFill>
                  <a:schemeClr val="tx1"/>
                </a:solidFill>
                <a:latin typeface="Arial" pitchFamily="34" charset="0"/>
                <a:ea typeface="+mn-ea"/>
                <a:cs typeface="Arial" pitchFamily="34" charset="0"/>
              </a:defRPr>
            </a:lvl5pPr>
            <a:lvl6pPr marL="2285713" algn="l" defTabSz="914285" rtl="0" eaLnBrk="1" latinLnBrk="0" hangingPunct="1">
              <a:defRPr kern="1200">
                <a:solidFill>
                  <a:schemeClr val="tx1"/>
                </a:solidFill>
                <a:latin typeface="Arial" pitchFamily="34" charset="0"/>
                <a:ea typeface="+mn-ea"/>
                <a:cs typeface="Arial" pitchFamily="34" charset="0"/>
              </a:defRPr>
            </a:lvl6pPr>
            <a:lvl7pPr marL="2742857" algn="l" defTabSz="914285" rtl="0" eaLnBrk="1" latinLnBrk="0" hangingPunct="1">
              <a:defRPr kern="1200">
                <a:solidFill>
                  <a:schemeClr val="tx1"/>
                </a:solidFill>
                <a:latin typeface="Arial" pitchFamily="34" charset="0"/>
                <a:ea typeface="+mn-ea"/>
                <a:cs typeface="Arial" pitchFamily="34" charset="0"/>
              </a:defRPr>
            </a:lvl7pPr>
            <a:lvl8pPr marL="3200000" algn="l" defTabSz="914285" rtl="0" eaLnBrk="1" latinLnBrk="0" hangingPunct="1">
              <a:defRPr kern="1200">
                <a:solidFill>
                  <a:schemeClr val="tx1"/>
                </a:solidFill>
                <a:latin typeface="Arial" pitchFamily="34" charset="0"/>
                <a:ea typeface="+mn-ea"/>
                <a:cs typeface="Arial" pitchFamily="34" charset="0"/>
              </a:defRPr>
            </a:lvl8pPr>
            <a:lvl9pPr marL="3657144" algn="l" defTabSz="914285" rtl="0" eaLnBrk="1" latinLnBrk="0" hangingPunct="1">
              <a:defRPr kern="1200">
                <a:solidFill>
                  <a:schemeClr val="tx1"/>
                </a:solidFill>
                <a:latin typeface="Arial" pitchFamily="34" charset="0"/>
                <a:ea typeface="+mn-ea"/>
                <a:cs typeface="Arial" pitchFamily="34" charset="0"/>
              </a:defRPr>
            </a:lvl9pPr>
          </a:lstStyle>
          <a:p>
            <a:fld id="{C51EAA63-D034-42AE-91FA-B13B9518C7BE}" type="slidenum">
              <a:rPr lang="en-US" sz="800" smtClean="0"/>
              <a:pPr/>
              <a:t>‹#›</a:t>
            </a:fld>
            <a:endParaRPr lang="en-US" sz="800" dirty="0"/>
          </a:p>
        </p:txBody>
      </p:sp>
    </p:spTree>
    <p:extLst>
      <p:ext uri="{BB962C8B-B14F-4D97-AF65-F5344CB8AC3E}">
        <p14:creationId xmlns:p14="http://schemas.microsoft.com/office/powerpoint/2010/main" val="377360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2" name="Title 1"/>
          <p:cNvSpPr>
            <a:spLocks noGrp="1"/>
          </p:cNvSpPr>
          <p:nvPr>
            <p:ph type="ctrTitle"/>
          </p:nvPr>
        </p:nvSpPr>
        <p:spPr>
          <a:xfrm>
            <a:off x="531954" y="739780"/>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7A9F2709-8F50-4724-9763-F365875E75B1}" type="datetime1">
              <a:rPr lang="en-US" smtClean="0"/>
              <a:pPr/>
              <a:t>6/10/2021</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9" name="Slide Number Placeholder 5"/>
          <p:cNvSpPr>
            <a:spLocks noGrp="1"/>
          </p:cNvSpPr>
          <p:nvPr>
            <p:ph type="sldNum" sz="quarter" idx="4"/>
          </p:nvPr>
        </p:nvSpPr>
        <p:spPr>
          <a:xfrm>
            <a:off x="11278951"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311387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1_Title Slide with Picture">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991198" y="6556378"/>
            <a:ext cx="2788376" cy="182563"/>
          </a:xfrm>
          <a:prstGeom prst="rect">
            <a:avLst/>
          </a:prstGeom>
          <a:noFill/>
        </p:spPr>
        <p:txBody>
          <a:bodyPr wrap="none" lIns="0" tIns="0" rIns="0" bIns="0" anchor="ctr"/>
          <a:lstStyle/>
          <a:p>
            <a:pPr fontAlgn="auto">
              <a:spcBef>
                <a:spcPts val="0"/>
              </a:spcBef>
              <a:spcAft>
                <a:spcPts val="0"/>
              </a:spcAft>
              <a:defRPr/>
            </a:pPr>
            <a:r>
              <a:rPr sz="800" dirty="0">
                <a:solidFill>
                  <a:srgbClr val="5F5F5F"/>
                </a:solidFill>
                <a:latin typeface="+mn-lt"/>
                <a:cs typeface="+mn-cs"/>
              </a:rPr>
              <a:t>Copyright © 201</a:t>
            </a:r>
            <a:r>
              <a:rPr lang="en-US" sz="800" dirty="0">
                <a:solidFill>
                  <a:srgbClr val="5F5F5F"/>
                </a:solidFill>
                <a:latin typeface="+mn-lt"/>
                <a:cs typeface="+mn-cs"/>
              </a:rPr>
              <a:t>5</a:t>
            </a:r>
            <a:r>
              <a:rPr sz="800" dirty="0">
                <a:solidFill>
                  <a:srgbClr val="5F5F5F"/>
                </a:solidFill>
                <a:latin typeface="+mn-lt"/>
                <a:cs typeface="+mn-cs"/>
              </a:rPr>
              <a:t> Oracle and/or its affiliates. All rights reserved. </a:t>
            </a:r>
          </a:p>
        </p:txBody>
      </p:sp>
      <p:pic>
        <p:nvPicPr>
          <p:cNvPr id="6" name="Picture 15" descr="1.5X red tab for PPT.png"/>
          <p:cNvPicPr>
            <a:picLocks noChangeAspect="1"/>
          </p:cNvPicPr>
          <p:nvPr/>
        </p:nvPicPr>
        <p:blipFill>
          <a:blip r:embed="rId4" cstate="print"/>
          <a:srcRect/>
          <a:stretch>
            <a:fillRect/>
          </a:stretch>
        </p:blipFill>
        <p:spPr bwMode="ltGray">
          <a:xfrm>
            <a:off x="531952" y="6269038"/>
            <a:ext cx="1610144" cy="588963"/>
          </a:xfrm>
          <a:prstGeom prst="rect">
            <a:avLst/>
          </a:prstGeom>
          <a:noFill/>
          <a:ln w="9525">
            <a:noFill/>
            <a:miter lim="800000"/>
            <a:headEnd/>
            <a:tailEnd/>
          </a:ln>
        </p:spPr>
      </p:pic>
      <p:sp>
        <p:nvSpPr>
          <p:cNvPr id="2" name="Title 1"/>
          <p:cNvSpPr>
            <a:spLocks noGrp="1"/>
          </p:cNvSpPr>
          <p:nvPr>
            <p:ph type="ctrTitle"/>
          </p:nvPr>
        </p:nvSpPr>
        <p:spPr>
          <a:xfrm>
            <a:off x="531951" y="739781"/>
            <a:ext cx="8765283"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8766424"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951" y="3429453"/>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7" name="Date Placeholder 3"/>
          <p:cNvSpPr>
            <a:spLocks noGrp="1"/>
          </p:cNvSpPr>
          <p:nvPr>
            <p:ph type="dt" sz="half" idx="14"/>
          </p:nvPr>
        </p:nvSpPr>
        <p:spPr/>
        <p:txBody>
          <a:bodyPr/>
          <a:lstStyle>
            <a:lvl1pPr>
              <a:defRPr/>
            </a:lvl1pPr>
          </a:lstStyle>
          <a:p>
            <a:pPr>
              <a:defRPr/>
            </a:pPr>
            <a:fld id="{EA3F00A9-8BEE-47A8-8BDB-0B6D51A469FC}" type="datetime1">
              <a:rPr lang="en-US"/>
              <a:pPr>
                <a:defRPr/>
              </a:pPr>
              <a:t>6/10/2021</a:t>
            </a:fld>
            <a:endParaRPr dirty="0"/>
          </a:p>
        </p:txBody>
      </p:sp>
      <p:sp>
        <p:nvSpPr>
          <p:cNvPr id="10" name="Slide Number Placeholder 5"/>
          <p:cNvSpPr>
            <a:spLocks noGrp="1"/>
          </p:cNvSpPr>
          <p:nvPr>
            <p:ph type="sldNum" sz="quarter" idx="4"/>
          </p:nvPr>
        </p:nvSpPr>
        <p:spPr>
          <a:xfrm>
            <a:off x="11278951"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2362243081"/>
      </p:ext>
    </p:extLst>
  </p:cSld>
  <p:clrMapOvr>
    <a:overrideClrMapping bg1="dk1" tx1="lt1" bg2="dk2" tx2="lt2" accent1="accent1" accent2="accent2" accent3="accent3" accent4="accent4" accent5="accent5" accent6="accent6" hlink="hlink" folHlink="folHlink"/>
  </p:clrMapOvr>
  <p:transition spd="med">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3"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sp>
        <p:nvSpPr>
          <p:cNvPr id="11" name="TextBox 10"/>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2" name="Title 1"/>
          <p:cNvSpPr>
            <a:spLocks noGrp="1"/>
          </p:cNvSpPr>
          <p:nvPr>
            <p:ph type="ctrTitle"/>
          </p:nvPr>
        </p:nvSpPr>
        <p:spPr>
          <a:xfrm>
            <a:off x="531952" y="739780"/>
            <a:ext cx="8765283"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4" y="2286000"/>
            <a:ext cx="8766424"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79C014F-0D09-490D-913B-E155171F1DD9}" type="datetime1">
              <a:rPr lang="en-US" smtClean="0"/>
              <a:pPr/>
              <a:t>6/10/2021</a:t>
            </a:fld>
            <a:endParaRPr dirty="0"/>
          </a:p>
        </p:txBody>
      </p:sp>
      <p:sp>
        <p:nvSpPr>
          <p:cNvPr id="13" name="Text Placeholder 12"/>
          <p:cNvSpPr>
            <a:spLocks noGrp="1"/>
          </p:cNvSpPr>
          <p:nvPr>
            <p:ph type="body" sz="quarter" idx="13" hasCustomPrompt="1"/>
          </p:nvPr>
        </p:nvSpPr>
        <p:spPr>
          <a:xfrm>
            <a:off x="531952" y="3429456"/>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12" name="Slide Number Placeholder 5"/>
          <p:cNvSpPr txBox="1">
            <a:spLocks/>
          </p:cNvSpPr>
          <p:nvPr userDrawn="1"/>
        </p:nvSpPr>
        <p:spPr>
          <a:xfrm>
            <a:off x="11278951" y="6556248"/>
            <a:ext cx="381760" cy="182880"/>
          </a:xfrm>
          <a:prstGeom prst="rect">
            <a:avLst/>
          </a:prstGeom>
        </p:spPr>
        <p:txBody>
          <a:bodyPr vert="horz" wrap="none" lIns="0" tIns="0" rIns="0" bIns="0" rtlCol="0" anchor="ctr"/>
          <a:lstStyle>
            <a:defPPr>
              <a:defRPr lang="en-US"/>
            </a:defPPr>
            <a:lvl1pPr algn="r" rtl="0" fontAlgn="base">
              <a:spcBef>
                <a:spcPct val="0"/>
              </a:spcBef>
              <a:spcAft>
                <a:spcPct val="0"/>
              </a:spcAft>
              <a:defRPr sz="800" kern="1200">
                <a:solidFill>
                  <a:schemeClr val="tx1">
                    <a:lumMod val="60000"/>
                    <a:lumOff val="40000"/>
                  </a:schemeClr>
                </a:solidFill>
                <a:latin typeface="Arial" pitchFamily="34" charset="0"/>
                <a:ea typeface="+mn-ea"/>
                <a:cs typeface="Arial" pitchFamily="34" charset="0"/>
              </a:defRPr>
            </a:lvl1pPr>
            <a:lvl2pPr marL="457141" algn="l" rtl="0" fontAlgn="base">
              <a:spcBef>
                <a:spcPct val="0"/>
              </a:spcBef>
              <a:spcAft>
                <a:spcPct val="0"/>
              </a:spcAft>
              <a:defRPr kern="1200">
                <a:solidFill>
                  <a:schemeClr val="tx1"/>
                </a:solidFill>
                <a:latin typeface="Arial" pitchFamily="34" charset="0"/>
                <a:ea typeface="+mn-ea"/>
                <a:cs typeface="Arial" pitchFamily="34" charset="0"/>
              </a:defRPr>
            </a:lvl2pPr>
            <a:lvl3pPr marL="914285" algn="l" rtl="0" fontAlgn="base">
              <a:spcBef>
                <a:spcPct val="0"/>
              </a:spcBef>
              <a:spcAft>
                <a:spcPct val="0"/>
              </a:spcAft>
              <a:defRPr kern="1200">
                <a:solidFill>
                  <a:schemeClr val="tx1"/>
                </a:solidFill>
                <a:latin typeface="Arial" pitchFamily="34" charset="0"/>
                <a:ea typeface="+mn-ea"/>
                <a:cs typeface="Arial" pitchFamily="34" charset="0"/>
              </a:defRPr>
            </a:lvl3pPr>
            <a:lvl4pPr marL="1371428" algn="l" rtl="0" fontAlgn="base">
              <a:spcBef>
                <a:spcPct val="0"/>
              </a:spcBef>
              <a:spcAft>
                <a:spcPct val="0"/>
              </a:spcAft>
              <a:defRPr kern="1200">
                <a:solidFill>
                  <a:schemeClr val="tx1"/>
                </a:solidFill>
                <a:latin typeface="Arial" pitchFamily="34" charset="0"/>
                <a:ea typeface="+mn-ea"/>
                <a:cs typeface="Arial" pitchFamily="34" charset="0"/>
              </a:defRPr>
            </a:lvl4pPr>
            <a:lvl5pPr marL="1828572" algn="l" rtl="0" fontAlgn="base">
              <a:spcBef>
                <a:spcPct val="0"/>
              </a:spcBef>
              <a:spcAft>
                <a:spcPct val="0"/>
              </a:spcAft>
              <a:defRPr kern="1200">
                <a:solidFill>
                  <a:schemeClr val="tx1"/>
                </a:solidFill>
                <a:latin typeface="Arial" pitchFamily="34" charset="0"/>
                <a:ea typeface="+mn-ea"/>
                <a:cs typeface="Arial" pitchFamily="34" charset="0"/>
              </a:defRPr>
            </a:lvl5pPr>
            <a:lvl6pPr marL="2285713" algn="l" defTabSz="914285" rtl="0" eaLnBrk="1" latinLnBrk="0" hangingPunct="1">
              <a:defRPr kern="1200">
                <a:solidFill>
                  <a:schemeClr val="tx1"/>
                </a:solidFill>
                <a:latin typeface="Arial" pitchFamily="34" charset="0"/>
                <a:ea typeface="+mn-ea"/>
                <a:cs typeface="Arial" pitchFamily="34" charset="0"/>
              </a:defRPr>
            </a:lvl6pPr>
            <a:lvl7pPr marL="2742857" algn="l" defTabSz="914285" rtl="0" eaLnBrk="1" latinLnBrk="0" hangingPunct="1">
              <a:defRPr kern="1200">
                <a:solidFill>
                  <a:schemeClr val="tx1"/>
                </a:solidFill>
                <a:latin typeface="Arial" pitchFamily="34" charset="0"/>
                <a:ea typeface="+mn-ea"/>
                <a:cs typeface="Arial" pitchFamily="34" charset="0"/>
              </a:defRPr>
            </a:lvl7pPr>
            <a:lvl8pPr marL="3200000" algn="l" defTabSz="914285" rtl="0" eaLnBrk="1" latinLnBrk="0" hangingPunct="1">
              <a:defRPr kern="1200">
                <a:solidFill>
                  <a:schemeClr val="tx1"/>
                </a:solidFill>
                <a:latin typeface="Arial" pitchFamily="34" charset="0"/>
                <a:ea typeface="+mn-ea"/>
                <a:cs typeface="Arial" pitchFamily="34" charset="0"/>
              </a:defRPr>
            </a:lvl8pPr>
            <a:lvl9pPr marL="3657144" algn="l" defTabSz="914285" rtl="0" eaLnBrk="1" latinLnBrk="0" hangingPunct="1">
              <a:defRPr kern="1200">
                <a:solidFill>
                  <a:schemeClr val="tx1"/>
                </a:solidFill>
                <a:latin typeface="Arial" pitchFamily="34" charset="0"/>
                <a:ea typeface="+mn-ea"/>
                <a:cs typeface="Arial" pitchFamily="34" charset="0"/>
              </a:defRPr>
            </a:lvl9pPr>
          </a:lstStyle>
          <a:p>
            <a:fld id="{C51EAA63-D034-42AE-91FA-B13B9518C7BE}" type="slidenum">
              <a:rPr lang="en-US" sz="800" smtClean="0"/>
              <a:pPr/>
              <a:t>‹#›</a:t>
            </a:fld>
            <a:endParaRPr lang="en-US" sz="800" dirty="0"/>
          </a:p>
        </p:txBody>
      </p:sp>
    </p:spTree>
    <p:extLst>
      <p:ext uri="{BB962C8B-B14F-4D97-AF65-F5344CB8AC3E}">
        <p14:creationId xmlns:p14="http://schemas.microsoft.com/office/powerpoint/2010/main" val="1138702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3"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sp>
        <p:nvSpPr>
          <p:cNvPr id="11" name="TextBox 10"/>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2" name="Title 1"/>
          <p:cNvSpPr>
            <a:spLocks noGrp="1"/>
          </p:cNvSpPr>
          <p:nvPr>
            <p:ph type="ctrTitle"/>
          </p:nvPr>
        </p:nvSpPr>
        <p:spPr>
          <a:xfrm>
            <a:off x="531952" y="739780"/>
            <a:ext cx="8765283"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4" y="2286000"/>
            <a:ext cx="8766424"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60760870-0D4A-49DB-B874-F9F5AB21F087}" type="datetime1">
              <a:rPr lang="en-US" smtClean="0"/>
              <a:pPr/>
              <a:t>6/10/2021</a:t>
            </a:fld>
            <a:endParaRPr dirty="0"/>
          </a:p>
        </p:txBody>
      </p:sp>
      <p:sp>
        <p:nvSpPr>
          <p:cNvPr id="13" name="Text Placeholder 12"/>
          <p:cNvSpPr>
            <a:spLocks noGrp="1"/>
          </p:cNvSpPr>
          <p:nvPr>
            <p:ph type="body" sz="quarter" idx="13" hasCustomPrompt="1"/>
          </p:nvPr>
        </p:nvSpPr>
        <p:spPr>
          <a:xfrm>
            <a:off x="531952" y="3429456"/>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sp>
        <p:nvSpPr>
          <p:cNvPr id="21" name="Text Placeholder 12"/>
          <p:cNvSpPr>
            <a:spLocks noGrp="1"/>
          </p:cNvSpPr>
          <p:nvPr>
            <p:ph type="body" sz="quarter" idx="15" hasCustomPrompt="1"/>
          </p:nvPr>
        </p:nvSpPr>
        <p:spPr>
          <a:xfrm>
            <a:off x="9906994"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14" name="Slide Number Placeholder 5"/>
          <p:cNvSpPr>
            <a:spLocks noGrp="1"/>
          </p:cNvSpPr>
          <p:nvPr>
            <p:ph type="sldNum" sz="quarter" idx="4"/>
          </p:nvPr>
        </p:nvSpPr>
        <p:spPr>
          <a:xfrm>
            <a:off x="11278951"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80042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44" name="Data Texture Cloud">
            <a:extLst>
              <a:ext uri="{FF2B5EF4-FFF2-40B4-BE49-F238E27FC236}">
                <a16:creationId xmlns:a16="http://schemas.microsoft.com/office/drawing/2014/main" id="{8704FFD7-23EE-EC4D-ABF6-35D3AD95107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6" name="Footer">
            <a:extLst>
              <a:ext uri="{FF2B5EF4-FFF2-40B4-BE49-F238E27FC236}">
                <a16:creationId xmlns:a16="http://schemas.microsoft.com/office/drawing/2014/main" id="{FCC6647B-EC4B-AB42-BF10-5C8E8A23A9D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3" name="Title">
            <a:extLst>
              <a:ext uri="{FF2B5EF4-FFF2-40B4-BE49-F238E27FC236}">
                <a16:creationId xmlns:a16="http://schemas.microsoft.com/office/drawing/2014/main" id="{D9AA50B9-ED2D-9E4E-B345-DABFD93D5FB7}"/>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495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8A908BF-59AB-45A5-85AA-9C94C607F73F}" type="datetime1">
              <a:rPr lang="en-US" smtClean="0"/>
              <a:pPr/>
              <a:t>6/10/2021</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39832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57F56DD-BC89-47BA-9648-108CE55243C2}" type="datetime1">
              <a:rPr lang="en-US" smtClean="0"/>
              <a:pPr/>
              <a:t>6/10/2021</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954" y="1373746"/>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1044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EBC0EE5F-FECD-4902-811E-0039D291A3E1}" type="datetime1">
              <a:rPr lang="en-US" smtClean="0"/>
              <a:pPr/>
              <a:t>6/10/2021</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1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A06A75-E3E5-4308-9952-E94CF9A2DBF9}" type="datetime1">
              <a:rPr lang="en-US" smtClean="0"/>
              <a:pPr/>
              <a:t>6/10/2021</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63436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3"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grpSp>
        <p:nvGrpSpPr>
          <p:cNvPr id="7" name="Group 6"/>
          <p:cNvGrpSpPr/>
          <p:nvPr/>
        </p:nvGrpSpPr>
        <p:grpSpPr bwMode="gray">
          <a:xfrm>
            <a:off x="-284"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14" name="TextBox 13"/>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a:t>
            </a:r>
            <a:r>
              <a:rPr lang="en-US" sz="800" dirty="0">
                <a:solidFill>
                  <a:schemeClr val="bg1">
                    <a:lumMod val="60000"/>
                    <a:lumOff val="40000"/>
                  </a:schemeClr>
                </a:solidFill>
              </a:rPr>
              <a:t>5</a:t>
            </a:r>
            <a:r>
              <a:rPr sz="800" dirty="0">
                <a:solidFill>
                  <a:schemeClr val="bg1">
                    <a:lumMod val="60000"/>
                    <a:lumOff val="40000"/>
                  </a:schemeClr>
                </a:solidFill>
              </a:rPr>
              <a:t> Oracle and/or its affiliates. All rights reserved.  |</a:t>
            </a:r>
          </a:p>
        </p:txBody>
      </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2A3382A-53CF-4FFB-B3A8-F7BA7F734342}" type="datetime1">
              <a:rPr lang="en-US" smtClean="0"/>
              <a:pPr/>
              <a:t>6/10/2021</a:t>
            </a:fld>
            <a:endParaRPr dirty="0"/>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Tree>
    <p:extLst>
      <p:ext uri="{BB962C8B-B14F-4D97-AF65-F5344CB8AC3E}">
        <p14:creationId xmlns:p14="http://schemas.microsoft.com/office/powerpoint/2010/main" val="126188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9914" y="533400"/>
            <a:ext cx="6070139"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953"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D78575-7882-4B63-B2E5-F21FC533C2C8}"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32898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8"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6E077EF-EA07-482F-A6B0-7DE68EC1892B}"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10685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8" y="1905000"/>
            <a:ext cx="8458816"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84B2DD60-B8D6-4BE4-A732-DA7E21F57ED9}"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950" y="1905000"/>
            <a:ext cx="2195132"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4750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1EA034-136E-45BF-AFF8-E0D7461AE614}"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8037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5" y="1524001"/>
            <a:ext cx="3475625"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8188" y="1524001"/>
            <a:ext cx="3475625"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ACA72A-9C12-4FB8-9EF2-BBC20E571F26}"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4423" y="1524001"/>
            <a:ext cx="3475625"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566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bg>
      <p:bgPr>
        <a:solidFill>
          <a:schemeClr val="bg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37719A65-A15E-D649-BA4C-EB7554C2C99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BD6A4DBE-C2D1-0143-B03F-46AD99BF53B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706392"/>
            <a:ext cx="5333999"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368799"/>
            <a:ext cx="5333999" cy="266291"/>
          </a:xfrm>
        </p:spPr>
        <p:txBody>
          <a:bodyPr>
            <a:noAutofit/>
          </a:bodyPr>
          <a:lstStyle>
            <a:lvl1pPr>
              <a:defRPr b="1"/>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0656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6"/>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6"/>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53E617-6C20-4C58-A78D-7FFCA5A80142}"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952" y="3810006"/>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8441" y="3810006"/>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5926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FB89CE0-6ADD-491B-8C76-FA769D5F7678}"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954"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8"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3938"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13899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03051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5597E65-540E-4318-89BE-5E3F8C9C0A9F}"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21284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951" y="2362200"/>
            <a:ext cx="541465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5390" y="2362200"/>
            <a:ext cx="541465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39B80D-18A5-45A1-BBA7-F22B68ABA978}" type="datetime1">
              <a:rPr lang="en-US" smtClean="0"/>
              <a:pPr/>
              <a:t>6/10/2021</a:t>
            </a:fld>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3679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3CC3BB-E87C-4B7A-993B-BA2C7D461F92}" type="datetime1">
              <a:rPr lang="en-US" smtClean="0"/>
              <a:pPr/>
              <a:t>6/10/2021</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23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C75F82-CAAE-4229-B2D8-164633003911}" type="datetime1">
              <a:rPr lang="en-US" smtClean="0"/>
              <a:pPr/>
              <a:t>6/10/2021</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953" y="1373746"/>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20452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6E1D2-A951-4990-A383-0295BDC24513}" type="datetime1">
              <a:rPr lang="en-US" smtClean="0"/>
              <a:pPr/>
              <a:t>6/10/2021</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1566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1" y="1524000"/>
            <a:ext cx="7393474"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3935" y="1524001"/>
            <a:ext cx="350611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57D728-EEDB-4805-A948-75D0B9835CA3}"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8666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4" y="1524000"/>
            <a:ext cx="6097587"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B21E21-78E2-41E4-9829-6510399FF88F}"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88792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953"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3274F-E3B9-47FA-8DED-A12A853B7A26}"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6297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Pr>
        <a:solidFill>
          <a:schemeClr val="tx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2A03F3C1-CA90-8D4E-8140-0BAB92B0448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807B0D80-D422-124E-B1ED-B5145C521B1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D30B703F-7C44-2E41-89E2-5AA0A8394333}"/>
              </a:ext>
            </a:extLst>
          </p:cNvPr>
          <p:cNvSpPr>
            <a:spLocks noGrp="1"/>
          </p:cNvSpPr>
          <p:nvPr>
            <p:ph type="body" sz="quarter" idx="36" hasCustomPrompt="1"/>
          </p:nvPr>
        </p:nvSpPr>
        <p:spPr>
          <a:xfrm>
            <a:off x="761999" y="4706392"/>
            <a:ext cx="5333999"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5808C5F6-8931-0747-B5A3-19EC1C4A4095}"/>
              </a:ext>
            </a:extLst>
          </p:cNvPr>
          <p:cNvSpPr>
            <a:spLocks noGrp="1"/>
          </p:cNvSpPr>
          <p:nvPr>
            <p:ph type="body" sz="quarter" idx="37" hasCustomPrompt="1"/>
          </p:nvPr>
        </p:nvSpPr>
        <p:spPr>
          <a:xfrm>
            <a:off x="761999" y="4368799"/>
            <a:ext cx="5333999" cy="266291"/>
          </a:xfrm>
        </p:spPr>
        <p:txBody>
          <a:bodyPr>
            <a:noAutofit/>
          </a:bodyPr>
          <a:lstStyle>
            <a:lvl1pPr>
              <a:defRPr b="1">
                <a:solidFill>
                  <a:schemeClr val="bg1"/>
                </a:solidFill>
              </a:defRPr>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7881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4" y="1524000"/>
            <a:ext cx="3475625"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95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7C59E2-520E-4AEF-9B23-48A02F18F863}"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8188" y="1524000"/>
            <a:ext cx="3475625"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8188"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1537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30"/>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7" y="1827865"/>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7E08A00-8C60-49F0-8ECC-D082CE8F5C91}"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3492" y="1850231"/>
            <a:ext cx="5248055"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19080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9" y="1112977"/>
            <a:ext cx="6007047" cy="4568613"/>
          </a:xfrm>
          <a:prstGeom prst="rect">
            <a:avLst/>
          </a:prstGeom>
        </p:spPr>
      </p:pic>
      <p:sp>
        <p:nvSpPr>
          <p:cNvPr id="2" name="Title 1"/>
          <p:cNvSpPr>
            <a:spLocks noGrp="1"/>
          </p:cNvSpPr>
          <p:nvPr>
            <p:ph type="title"/>
          </p:nvPr>
        </p:nvSpPr>
        <p:spPr>
          <a:xfrm>
            <a:off x="531951" y="406400"/>
            <a:ext cx="556405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0650F4FA-04F4-4ED3-80B8-07897403D40E}"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9433" y="1013144"/>
            <a:ext cx="3963169"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6" y="1905005"/>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89273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3"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grpSp>
        <p:nvGrpSpPr>
          <p:cNvPr id="2" name="Group 1"/>
          <p:cNvGrpSpPr/>
          <p:nvPr/>
        </p:nvGrpSpPr>
        <p:grpSpPr>
          <a:xfrm>
            <a:off x="-284" y="0"/>
            <a:ext cx="12192574"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14" name="TextBox 13"/>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a:t>
            </a:r>
            <a:r>
              <a:rPr lang="en-US" sz="800" dirty="0">
                <a:solidFill>
                  <a:schemeClr val="bg1">
                    <a:lumMod val="60000"/>
                    <a:lumOff val="40000"/>
                  </a:schemeClr>
                </a:solidFill>
              </a:rPr>
              <a:t>5</a:t>
            </a:r>
            <a:r>
              <a:rPr sz="800" dirty="0">
                <a:solidFill>
                  <a:schemeClr val="bg1">
                    <a:lumMod val="60000"/>
                    <a:lumOff val="40000"/>
                  </a:schemeClr>
                </a:solidFill>
              </a:rPr>
              <a:t>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0A24F45-9AB2-4B05-9714-B1A5BEEB9523}" type="datetime1">
              <a:rPr lang="en-US" smtClean="0"/>
              <a:pPr/>
              <a:t>6/10/2021</a:t>
            </a:fld>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610" y="2666999"/>
            <a:ext cx="4573191"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3" name="Title 2"/>
          <p:cNvSpPr>
            <a:spLocks noGrp="1"/>
          </p:cNvSpPr>
          <p:nvPr>
            <p:ph type="title" hasCustomPrompt="1"/>
          </p:nvPr>
        </p:nvSpPr>
        <p:spPr>
          <a:xfrm>
            <a:off x="760610" y="609600"/>
            <a:ext cx="4573191" cy="2044700"/>
          </a:xfrm>
        </p:spPr>
        <p:txBody>
          <a:bodyPr/>
          <a:lstStyle>
            <a:lvl1pPr>
              <a:defRPr sz="13800" b="1"/>
            </a:lvl1pPr>
          </a:lstStyle>
          <a:p>
            <a:r>
              <a:rPr lang="en-US" dirty="0"/>
              <a:t>XX</a:t>
            </a:r>
          </a:p>
        </p:txBody>
      </p:sp>
    </p:spTree>
    <p:extLst>
      <p:ext uri="{BB962C8B-B14F-4D97-AF65-F5344CB8AC3E}">
        <p14:creationId xmlns:p14="http://schemas.microsoft.com/office/powerpoint/2010/main" val="2059680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6939C-DE4C-427C-97AE-1FEC3F09840F}" type="datetime1">
              <a:rPr lang="en-US" smtClean="0"/>
              <a:pPr/>
              <a:t>6/10/2021</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68282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9443DD-9CF7-43A5-9881-2B9A8A88BA12}" type="datetime1">
              <a:rPr lang="en-US" smtClean="0"/>
              <a:pPr/>
              <a:t>6/10/2021</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42701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DC113C-5AB8-4C67-A651-C0FB8D5E849C}" type="datetime1">
              <a:rPr lang="en-US" smtClean="0"/>
              <a:pPr/>
              <a:t>6/10/2021</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4751" y="2743200"/>
            <a:ext cx="5670439"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sz="1800"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sz="1800"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p>
          </p:txBody>
        </p:sp>
      </p:grpSp>
    </p:spTree>
    <p:extLst>
      <p:ext uri="{BB962C8B-B14F-4D97-AF65-F5344CB8AC3E}">
        <p14:creationId xmlns:p14="http://schemas.microsoft.com/office/powerpoint/2010/main" val="398663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60" y="129398"/>
            <a:ext cx="11915881" cy="6547450"/>
          </a:xfrm>
          <a:prstGeom prst="rect">
            <a:avLst/>
          </a:prstGeom>
          <a:noFill/>
          <a:ln>
            <a:noFill/>
          </a:ln>
        </p:spPr>
      </p:pic>
      <p:sp>
        <p:nvSpPr>
          <p:cNvPr id="6" name="Rectangle 5"/>
          <p:cNvSpPr/>
          <p:nvPr/>
        </p:nvSpPr>
        <p:spPr bwMode="gray">
          <a:xfrm>
            <a:off x="-285" y="0"/>
            <a:ext cx="1940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7" name="Rectangle 6"/>
          <p:cNvSpPr/>
          <p:nvPr/>
        </p:nvSpPr>
        <p:spPr bwMode="gray">
          <a:xfrm>
            <a:off x="11998275" y="5854"/>
            <a:ext cx="19401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8" name="Rectangle 7"/>
          <p:cNvSpPr/>
          <p:nvPr/>
        </p:nvSpPr>
        <p:spPr bwMode="gray">
          <a:xfrm>
            <a:off x="-286" y="6400800"/>
            <a:ext cx="12192571"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9" name="Rectangle 8"/>
          <p:cNvSpPr/>
          <p:nvPr/>
        </p:nvSpPr>
        <p:spPr bwMode="gray">
          <a:xfrm>
            <a:off x="-286" y="0"/>
            <a:ext cx="12192573"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3823123" y="2843831"/>
            <a:ext cx="4545752" cy="569547"/>
          </a:xfrm>
          <a:prstGeom prst="rect">
            <a:avLst/>
          </a:prstGeom>
        </p:spPr>
      </p:pic>
    </p:spTree>
    <p:extLst>
      <p:ext uri="{BB962C8B-B14F-4D97-AF65-F5344CB8AC3E}">
        <p14:creationId xmlns:p14="http://schemas.microsoft.com/office/powerpoint/2010/main" val="75111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465" y="327390"/>
            <a:ext cx="10972781" cy="1025071"/>
          </a:xfrm>
        </p:spPr>
        <p:txBody>
          <a:bodyPr anchor="t" anchorCtr="0"/>
          <a:lstStyle/>
          <a:p>
            <a:r>
              <a:rPr lang="en-US"/>
              <a:t>Click to edit Master title style</a:t>
            </a:r>
            <a:endParaRPr lang="en-US" dirty="0"/>
          </a:p>
        </p:txBody>
      </p:sp>
      <p:sp>
        <p:nvSpPr>
          <p:cNvPr id="6" name="Content Placeholder 5"/>
          <p:cNvSpPr>
            <a:spLocks noGrp="1"/>
          </p:cNvSpPr>
          <p:nvPr>
            <p:ph sz="quarter" idx="12"/>
          </p:nvPr>
        </p:nvSpPr>
        <p:spPr>
          <a:xfrm>
            <a:off x="1072465" y="2029473"/>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65" y="1372308"/>
            <a:ext cx="10972801"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a:t>Click to edit Master text styles</a:t>
            </a:r>
          </a:p>
        </p:txBody>
      </p:sp>
    </p:spTree>
    <p:extLst>
      <p:ext uri="{BB962C8B-B14F-4D97-AF65-F5344CB8AC3E}">
        <p14:creationId xmlns:p14="http://schemas.microsoft.com/office/powerpoint/2010/main" val="112126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64" y="327385"/>
            <a:ext cx="10972781"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464" y="2029471"/>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64" y="864288"/>
            <a:ext cx="10972801"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a:t>Click to edit Master text styles</a:t>
            </a:r>
          </a:p>
        </p:txBody>
      </p:sp>
    </p:spTree>
    <p:extLst>
      <p:ext uri="{BB962C8B-B14F-4D97-AF65-F5344CB8AC3E}">
        <p14:creationId xmlns:p14="http://schemas.microsoft.com/office/powerpoint/2010/main" val="195278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bg>
      <p:bgPr>
        <a:solidFill>
          <a:schemeClr val="bg2"/>
        </a:solidFill>
        <a:effectLst/>
      </p:bgPr>
    </p:bg>
    <p:spTree>
      <p:nvGrpSpPr>
        <p:cNvPr id="1" name=""/>
        <p:cNvGrpSpPr/>
        <p:nvPr/>
      </p:nvGrpSpPr>
      <p:grpSpPr>
        <a:xfrm>
          <a:off x="0" y="0"/>
          <a:ext cx="0" cy="0"/>
          <a:chOff x="0" y="0"/>
          <a:chExt cx="0" cy="0"/>
        </a:xfrm>
      </p:grpSpPr>
      <p:pic>
        <p:nvPicPr>
          <p:cNvPr id="17" name="Data Texture Image">
            <a:extLst>
              <a:ext uri="{FF2B5EF4-FFF2-40B4-BE49-F238E27FC236}">
                <a16:creationId xmlns:a16="http://schemas.microsoft.com/office/drawing/2014/main" id="{5E3EE33C-3C81-A14C-A3AC-19B702C14923}"/>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Text Field">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152453"/>
            <a:ext cx="6300216"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814860"/>
            <a:ext cx="6300216" cy="266291"/>
          </a:xfrm>
        </p:spPr>
        <p:txBody>
          <a:bodyPr>
            <a:noAutofit/>
          </a:bodyPr>
          <a:lstStyle>
            <a:lvl1pPr>
              <a:defRPr b="1"/>
            </a:lvl1pPr>
          </a:lstStyle>
          <a:p>
            <a:pPr lvl="0"/>
            <a:r>
              <a:rPr lang="en-US" dirty="0"/>
              <a:t>Name of person quoted</a:t>
            </a:r>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52451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1_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4"/>
          <p:cNvSpPr>
            <a:spLocks noGrp="1"/>
          </p:cNvSpPr>
          <p:nvPr>
            <p:ph type="dt" sz="half" idx="14"/>
          </p:nvPr>
        </p:nvSpPr>
        <p:spPr/>
        <p:txBody>
          <a:bodyPr/>
          <a:lstStyle>
            <a:lvl1pPr>
              <a:defRPr/>
            </a:lvl1pPr>
          </a:lstStyle>
          <a:p>
            <a:pPr>
              <a:defRPr/>
            </a:pPr>
            <a:fld id="{5D2601E8-668F-4A80-8C4B-D200270C6826}" type="datetime1">
              <a:rPr lang="en-US"/>
              <a:pPr>
                <a:defRPr/>
              </a:pPr>
              <a:t>6/10/2021</a:t>
            </a:fld>
            <a:endParaRPr dirty="0"/>
          </a:p>
        </p:txBody>
      </p:sp>
      <p:sp>
        <p:nvSpPr>
          <p:cNvPr id="12" name="Slide Number Placeholder 6"/>
          <p:cNvSpPr>
            <a:spLocks noGrp="1"/>
          </p:cNvSpPr>
          <p:nvPr>
            <p:ph type="sldNum" sz="quarter" idx="16"/>
          </p:nvPr>
        </p:nvSpPr>
        <p:spPr/>
        <p:txBody>
          <a:bodyPr/>
          <a:lstStyle>
            <a:lvl1pPr>
              <a:defRPr/>
            </a:lvl1pPr>
          </a:lstStyle>
          <a:p>
            <a:pPr>
              <a:defRPr/>
            </a:pPr>
            <a:fld id="{CD513C7E-7357-43C8-8413-952678C91723}" type="slidenum">
              <a:rPr/>
              <a:pPr>
                <a:defRPr/>
              </a:pPr>
              <a:t>‹#›</a:t>
            </a:fld>
            <a:endParaRPr dirty="0"/>
          </a:p>
        </p:txBody>
      </p:sp>
    </p:spTree>
    <p:extLst>
      <p:ext uri="{BB962C8B-B14F-4D97-AF65-F5344CB8AC3E}">
        <p14:creationId xmlns:p14="http://schemas.microsoft.com/office/powerpoint/2010/main" val="3442882519"/>
      </p:ext>
    </p:extLst>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presenter’s name, title, division/business unit/organization and date</a:t>
            </a:r>
          </a:p>
        </p:txBody>
      </p:sp>
      <p:pic>
        <p:nvPicPr>
          <p:cNvPr id="9" name="Picture 8"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0" name="TextBox 9"/>
          <p:cNvSpPr txBox="1"/>
          <p:nvPr userDrawn="1"/>
        </p:nvSpPr>
        <p:spPr>
          <a:xfrm>
            <a:off x="8458815"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2019, Oracle and/or its affiliates. All rights reserved. </a:t>
            </a:r>
          </a:p>
        </p:txBody>
      </p:sp>
    </p:spTree>
    <p:extLst>
      <p:ext uri="{BB962C8B-B14F-4D97-AF65-F5344CB8AC3E}">
        <p14:creationId xmlns:p14="http://schemas.microsoft.com/office/powerpoint/2010/main" val="120740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blipFill dpi="0" rotWithShape="1">
          <a:blip r:embed="rId2">
            <a:alphaModFix amt="91000"/>
            <a:lum/>
          </a:blip>
          <a:srcRect/>
          <a:stretch>
            <a:fillRect l="-54000" r="-5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pic>
        <p:nvPicPr>
          <p:cNvPr id="10" name="Picture 9"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extBox 8"/>
          <p:cNvSpPr txBox="1"/>
          <p:nvPr userDrawn="1"/>
        </p:nvSpPr>
        <p:spPr>
          <a:xfrm>
            <a:off x="8458815" y="65725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2019, Oracle and/or its affiliates. All rights reserved.</a:t>
            </a:r>
          </a:p>
        </p:txBody>
      </p:sp>
    </p:spTree>
    <p:extLst>
      <p:ext uri="{BB962C8B-B14F-4D97-AF65-F5344CB8AC3E}">
        <p14:creationId xmlns:p14="http://schemas.microsoft.com/office/powerpoint/2010/main" val="18396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blipFill dpi="0" rotWithShape="1">
          <a:blip r:embed="rId2">
            <a:alphaModFix amt="72000"/>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pic>
        <p:nvPicPr>
          <p:cNvPr id="10" name="Picture 9"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extBox 8"/>
          <p:cNvSpPr txBox="1"/>
          <p:nvPr userDrawn="1"/>
        </p:nvSpPr>
        <p:spPr>
          <a:xfrm>
            <a:off x="8458815" y="65725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2019, Oracle and/or its affiliates. All rights reserved.</a:t>
            </a:r>
          </a:p>
        </p:txBody>
      </p:sp>
    </p:spTree>
    <p:extLst>
      <p:ext uri="{BB962C8B-B14F-4D97-AF65-F5344CB8AC3E}">
        <p14:creationId xmlns:p14="http://schemas.microsoft.com/office/powerpoint/2010/main" val="140626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524001"/>
            <a:ext cx="1112942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7" name="TextBox 6">
            <a:extLst>
              <a:ext uri="{FF2B5EF4-FFF2-40B4-BE49-F238E27FC236}">
                <a16:creationId xmlns:a16="http://schemas.microsoft.com/office/drawing/2014/main" id="{F6CC35D6-8611-344E-B5E4-6320701061C7}"/>
              </a:ext>
            </a:extLst>
          </p:cNvPr>
          <p:cNvSpPr txBox="1"/>
          <p:nvPr userDrawn="1"/>
        </p:nvSpPr>
        <p:spPr>
          <a:xfrm>
            <a:off x="6299571" y="6629400"/>
            <a:ext cx="0" cy="0"/>
          </a:xfrm>
          <a:prstGeom prst="rect">
            <a:avLst/>
          </a:prstGeom>
          <a:noFill/>
        </p:spPr>
        <p:txBody>
          <a:bodyPr wrap="none" lIns="0" tIns="0" rIns="0" bIns="0" rtlCol="0">
            <a:noAutofit/>
          </a:bodyPr>
          <a:lstStyle/>
          <a:p>
            <a:pPr>
              <a:lnSpc>
                <a:spcPct val="90000"/>
              </a:lnSpc>
            </a:pPr>
            <a:endParaRPr lang="en-US" dirty="0">
              <a:solidFill>
                <a:srgbClr val="58595B"/>
              </a:solidFill>
            </a:endParaRPr>
          </a:p>
        </p:txBody>
      </p:sp>
      <p:sp>
        <p:nvSpPr>
          <p:cNvPr id="5" name="TextBox 4">
            <a:extLst>
              <a:ext uri="{FF2B5EF4-FFF2-40B4-BE49-F238E27FC236}">
                <a16:creationId xmlns:a16="http://schemas.microsoft.com/office/drawing/2014/main" id="{6A98B0A7-1B33-D641-A78A-0AB58E6A352A}"/>
              </a:ext>
            </a:extLst>
          </p:cNvPr>
          <p:cNvSpPr txBox="1"/>
          <p:nvPr userDrawn="1"/>
        </p:nvSpPr>
        <p:spPr>
          <a:xfrm>
            <a:off x="8370928" y="6649278"/>
            <a:ext cx="0" cy="0"/>
          </a:xfrm>
          <a:prstGeom prst="rect">
            <a:avLst/>
          </a:prstGeom>
          <a:noFill/>
        </p:spPr>
        <p:txBody>
          <a:bodyPr wrap="none" lIns="0" tIns="0" rIns="0" bIns="0" rtlCol="0">
            <a:noAutofit/>
          </a:bodyPr>
          <a:lstStyle/>
          <a:p>
            <a:pPr>
              <a:lnSpc>
                <a:spcPct val="90000"/>
              </a:lnSpc>
            </a:pPr>
            <a:endParaRPr lang="en-US" dirty="0">
              <a:solidFill>
                <a:srgbClr val="58595B"/>
              </a:solidFill>
            </a:endParaRPr>
          </a:p>
        </p:txBody>
      </p:sp>
    </p:spTree>
    <p:extLst>
      <p:ext uri="{BB962C8B-B14F-4D97-AF65-F5344CB8AC3E}">
        <p14:creationId xmlns:p14="http://schemas.microsoft.com/office/powerpoint/2010/main" val="401593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pic>
        <p:nvPicPr>
          <p:cNvPr id="4" name="Picture 3"/>
          <p:cNvPicPr>
            <a:picLocks noChangeAspect="1"/>
          </p:cNvPicPr>
          <p:nvPr userDrawn="1"/>
        </p:nvPicPr>
        <p:blipFill>
          <a:blip r:embed="rId2"/>
          <a:stretch>
            <a:fillRect/>
          </a:stretch>
        </p:blipFill>
        <p:spPr>
          <a:xfrm>
            <a:off x="10236289" y="142241"/>
            <a:ext cx="1790700" cy="657225"/>
          </a:xfrm>
          <a:prstGeom prst="rect">
            <a:avLst/>
          </a:prstGeom>
        </p:spPr>
      </p:pic>
    </p:spTree>
    <p:extLst>
      <p:ext uri="{BB962C8B-B14F-4D97-AF65-F5344CB8AC3E}">
        <p14:creationId xmlns:p14="http://schemas.microsoft.com/office/powerpoint/2010/main" val="81165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95505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pic>
        <p:nvPicPr>
          <p:cNvPr id="4" name="Picture 3"/>
          <p:cNvPicPr>
            <a:picLocks noChangeAspect="1"/>
          </p:cNvPicPr>
          <p:nvPr userDrawn="1"/>
        </p:nvPicPr>
        <p:blipFill>
          <a:blip r:embed="rId2"/>
          <a:stretch>
            <a:fillRect/>
          </a:stretch>
        </p:blipFill>
        <p:spPr>
          <a:xfrm>
            <a:off x="2496087" y="6200775"/>
            <a:ext cx="1790700" cy="657225"/>
          </a:xfrm>
          <a:prstGeom prst="rect">
            <a:avLst/>
          </a:prstGeom>
        </p:spPr>
      </p:pic>
    </p:spTree>
    <p:extLst>
      <p:ext uri="{BB962C8B-B14F-4D97-AF65-F5344CB8AC3E}">
        <p14:creationId xmlns:p14="http://schemas.microsoft.com/office/powerpoint/2010/main" val="37928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115411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6547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Pr>
        <a:solidFill>
          <a:schemeClr val="tx1"/>
        </a:solidFill>
        <a:effectLst/>
      </p:bgPr>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7D65492D-593B-D243-921C-EAA6988BB880}"/>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Footer">
            <a:extLst>
              <a:ext uri="{FF2B5EF4-FFF2-40B4-BE49-F238E27FC236}">
                <a16:creationId xmlns:a16="http://schemas.microsoft.com/office/drawing/2014/main" id="{0F07A509-F8B6-F046-8834-4AD08ABD3A1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1" name="Text Field">
            <a:extLst>
              <a:ext uri="{FF2B5EF4-FFF2-40B4-BE49-F238E27FC236}">
                <a16:creationId xmlns:a16="http://schemas.microsoft.com/office/drawing/2014/main" id="{9EB85C99-047B-894D-AECB-C07A531DC4B1}"/>
              </a:ext>
            </a:extLst>
          </p:cNvPr>
          <p:cNvSpPr>
            <a:spLocks noGrp="1"/>
          </p:cNvSpPr>
          <p:nvPr>
            <p:ph type="body" sz="quarter" idx="36" hasCustomPrompt="1"/>
          </p:nvPr>
        </p:nvSpPr>
        <p:spPr>
          <a:xfrm>
            <a:off x="5126734" y="5152453"/>
            <a:ext cx="6300216"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9B702811-6927-C64B-8A43-AF047A905AC3}"/>
              </a:ext>
            </a:extLst>
          </p:cNvPr>
          <p:cNvSpPr>
            <a:spLocks noGrp="1"/>
          </p:cNvSpPr>
          <p:nvPr>
            <p:ph type="body" sz="quarter" idx="37" hasCustomPrompt="1"/>
          </p:nvPr>
        </p:nvSpPr>
        <p:spPr>
          <a:xfrm>
            <a:off x="5126734" y="4814860"/>
            <a:ext cx="6300216" cy="266291"/>
          </a:xfrm>
        </p:spPr>
        <p:txBody>
          <a:bodyPr>
            <a:noAutofit/>
          </a:bodyPr>
          <a:lstStyle>
            <a:lvl1pPr>
              <a:defRPr b="1">
                <a:solidFill>
                  <a:schemeClr val="bg1"/>
                </a:solidFill>
              </a:defRPr>
            </a:lvl1pPr>
          </a:lstStyle>
          <a:p>
            <a:pPr lvl="0"/>
            <a:r>
              <a:rPr lang="en-US" dirty="0"/>
              <a:t>Name of person quoted</a:t>
            </a:r>
          </a:p>
        </p:txBody>
      </p:sp>
    </p:spTree>
    <p:extLst>
      <p:ext uri="{BB962C8B-B14F-4D97-AF65-F5344CB8AC3E}">
        <p14:creationId xmlns:p14="http://schemas.microsoft.com/office/powerpoint/2010/main" val="408901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B974A421-D492-EC41-80DC-216424525E33}" type="datetime1">
              <a:rPr lang="en-US" smtClean="0">
                <a:solidFill>
                  <a:srgbClr val="58595B"/>
                </a:solidFill>
              </a:rPr>
              <a:pPr/>
              <a:t>6/10/2021</a:t>
            </a:fld>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Footer Placeholder 4">
            <a:extLst>
              <a:ext uri="{FF2B5EF4-FFF2-40B4-BE49-F238E27FC236}">
                <a16:creationId xmlns:a16="http://schemas.microsoft.com/office/drawing/2014/main" id="{E212BA6B-39AC-2F45-9C7C-A19A1CA516B7}"/>
              </a:ext>
            </a:extLst>
          </p:cNvPr>
          <p:cNvSpPr>
            <a:spLocks noGrp="1"/>
          </p:cNvSpPr>
          <p:nvPr>
            <p:ph type="ftr" sz="quarter" idx="11"/>
          </p:nvPr>
        </p:nvSpPr>
        <p:spPr>
          <a:xfrm>
            <a:off x="8623668" y="6473123"/>
            <a:ext cx="2703199" cy="266005"/>
          </a:xfrm>
          <a:prstGeom prst="rect">
            <a:avLst/>
          </a:prstGeom>
        </p:spPr>
        <p:txBody>
          <a:bodyPr/>
          <a:lstStyle>
            <a:lvl1pPr>
              <a:defRPr sz="1600">
                <a:solidFill>
                  <a:schemeClr val="accent1"/>
                </a:solidFill>
              </a:defRPr>
            </a:lvl1pPr>
          </a:lstStyle>
          <a:p>
            <a:r>
              <a:rPr lang="en-US" dirty="0">
                <a:solidFill>
                  <a:srgbClr val="F80000"/>
                </a:solidFill>
              </a:rPr>
              <a:t>Confidential – Oracle Internal</a:t>
            </a:r>
          </a:p>
        </p:txBody>
      </p:sp>
    </p:spTree>
    <p:extLst>
      <p:ext uri="{BB962C8B-B14F-4D97-AF65-F5344CB8AC3E}">
        <p14:creationId xmlns:p14="http://schemas.microsoft.com/office/powerpoint/2010/main" val="114849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161625CB-43E8-6849-98B9-8F8610E6F53A}"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392523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5381ABAB-10F7-B94D-AABE-8AE6AE02D6CF}"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1031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DB035FE3-332A-E548-B49E-98D607BACC1D}"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843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8187" y="1524001"/>
            <a:ext cx="7301862"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DB035FE3-332A-E548-B49E-98D607BACC1D}"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0654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6D83B5E8-0A77-5B41-87E1-4F0947832281}"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8476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183220" y="6556248"/>
            <a:ext cx="1226717" cy="182880"/>
          </a:xfrm>
          <a:prstGeom prst="rect">
            <a:avLst/>
          </a:prstGeom>
        </p:spPr>
        <p:txBody>
          <a:bodyPr/>
          <a:lstStyle/>
          <a:p>
            <a:fld id="{D88B4C0D-CE9B-9D4C-8FDD-0D9DFAE30E89}"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62410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F5F23CDC-301A-974E-96F5-C1616A4C050F}"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t>XX</a:t>
            </a:r>
          </a:p>
        </p:txBody>
      </p:sp>
    </p:spTree>
    <p:extLst>
      <p:ext uri="{BB962C8B-B14F-4D97-AF65-F5344CB8AC3E}">
        <p14:creationId xmlns:p14="http://schemas.microsoft.com/office/powerpoint/2010/main" val="342735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a:xfrm>
            <a:off x="4183220" y="6556248"/>
            <a:ext cx="1226717" cy="182880"/>
          </a:xfrm>
          <a:prstGeom prst="rect">
            <a:avLst/>
          </a:prstGeom>
        </p:spPr>
        <p:txBody>
          <a:bodyPr/>
          <a:lstStyle/>
          <a:p>
            <a:fld id="{4E864919-CA04-3944-BE80-8E4EBD9DFCE5}" type="datetime1">
              <a:rPr lang="en-US" smtClean="0">
                <a:solidFill>
                  <a:srgbClr val="58595B"/>
                </a:solidFill>
              </a:rPr>
              <a:pPr/>
              <a:t>6/10/2021</a:t>
            </a:fld>
            <a:endParaRPr>
              <a:solidFill>
                <a:srgbClr val="58595B"/>
              </a:solidFill>
            </a:endParaRPr>
          </a:p>
        </p:txBody>
      </p:sp>
      <p:sp>
        <p:nvSpPr>
          <p:cNvPr id="8" name="Footer Placeholder 7"/>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28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fld id="{B6AE2002-E35B-A14C-A399-B2A25238E1BA}" type="datetime1">
              <a:rPr lang="en-US" smtClean="0">
                <a:solidFill>
                  <a:srgbClr val="58595B"/>
                </a:solidFill>
              </a:rPr>
              <a:pPr/>
              <a:t>6/10/2021</a:t>
            </a:fld>
            <a:endParaRPr>
              <a:solidFill>
                <a:srgbClr val="58595B"/>
              </a:solidFill>
            </a:endParaRPr>
          </a:p>
        </p:txBody>
      </p:sp>
      <p:sp>
        <p:nvSpPr>
          <p:cNvPr id="4" name="Footer Placeholder 3"/>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6999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bg>
      <p:bgPr>
        <a:solidFill>
          <a:schemeClr val="bg2"/>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DDFC6D9C-FDF9-F949-B5D5-6521B6F60D6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chemeClr val="bg2"/>
                </a:solidFill>
              </a:defRPr>
            </a:lvl1pPr>
          </a:lstStyle>
          <a:p>
            <a:r>
              <a:rPr lang="en-US" dirty="0" smtClean="0"/>
              <a:t>Copyright © 2021, </a:t>
            </a:r>
            <a:r>
              <a:rPr lang="en-US" dirty="0"/>
              <a:t>Oracle and/or its affiliates  |  Confidential: Internal/Restricted/Highly Restricted</a:t>
            </a:r>
          </a:p>
        </p:txBody>
      </p:sp>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Tree>
    <p:extLst>
      <p:ext uri="{BB962C8B-B14F-4D97-AF65-F5344CB8AC3E}">
        <p14:creationId xmlns:p14="http://schemas.microsoft.com/office/powerpoint/2010/main" val="117244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fld id="{C87376B2-019A-F246-A99C-080EDA2AE6EA}" type="datetime1">
              <a:rPr lang="en-US" smtClean="0">
                <a:solidFill>
                  <a:srgbClr val="58595B"/>
                </a:solidFill>
              </a:rPr>
              <a:pPr/>
              <a:t>6/10/2021</a:t>
            </a:fld>
            <a:endParaRPr>
              <a:solidFill>
                <a:srgbClr val="58595B"/>
              </a:solidFill>
            </a:endParaRPr>
          </a:p>
        </p:txBody>
      </p:sp>
      <p:sp>
        <p:nvSpPr>
          <p:cNvPr id="4" name="Footer Placeholder 3"/>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0514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3220" y="6556248"/>
            <a:ext cx="1226717" cy="182880"/>
          </a:xfrm>
          <a:prstGeom prst="rect">
            <a:avLst/>
          </a:prstGeom>
        </p:spPr>
        <p:txBody>
          <a:bodyPr/>
          <a:lstStyle/>
          <a:p>
            <a:fld id="{02D8435C-61CE-9541-92E6-EBA5C12C0369}" type="datetime1">
              <a:rPr lang="en-US" smtClean="0">
                <a:solidFill>
                  <a:srgbClr val="58595B"/>
                </a:solidFill>
              </a:rPr>
              <a:pPr/>
              <a:t>6/10/2021</a:t>
            </a:fld>
            <a:endParaRPr>
              <a:solidFill>
                <a:srgbClr val="58595B"/>
              </a:solidFill>
            </a:endParaRPr>
          </a:p>
        </p:txBody>
      </p:sp>
      <p:sp>
        <p:nvSpPr>
          <p:cNvPr id="3" name="Footer Placeholder 2"/>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11196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FD337367-B886-DC49-99BE-22B03F2E8D0A}"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55950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86838328-6135-8943-BCEB-73F4B6EF5893}"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88072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913C4E78-3ECB-2349-A012-E1902F946D38}"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1010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52F98F2F-3AD1-2F4F-A9A6-C5DB6E9F2655}" type="datetime1">
              <a:rPr lang="en-US" smtClean="0">
                <a:solidFill>
                  <a:srgbClr val="58595B"/>
                </a:solidFill>
              </a:rPr>
              <a:pPr/>
              <a:t>6/10/2021</a:t>
            </a:fld>
            <a:endParaRPr>
              <a:solidFill>
                <a:srgbClr val="58595B"/>
              </a:solidFill>
            </a:endParaRPr>
          </a:p>
        </p:txBody>
      </p:sp>
      <p:sp>
        <p:nvSpPr>
          <p:cNvPr id="6" name="Footer Placeholder 5"/>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7978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3220" y="6556248"/>
            <a:ext cx="1226717" cy="182880"/>
          </a:xfrm>
          <a:prstGeom prst="rect">
            <a:avLst/>
          </a:prstGeom>
        </p:spPr>
        <p:txBody>
          <a:bodyPr/>
          <a:lstStyle/>
          <a:p>
            <a:fld id="{1A348668-02DD-9E48-9642-CCE37113E49A}" type="datetime1">
              <a:rPr lang="en-US" smtClean="0">
                <a:solidFill>
                  <a:srgbClr val="58595B"/>
                </a:solidFill>
              </a:rPr>
              <a:pPr/>
              <a:t>6/10/2021</a:t>
            </a:fld>
            <a:endParaRPr>
              <a:solidFill>
                <a:srgbClr val="58595B"/>
              </a:solidFill>
            </a:endParaRPr>
          </a:p>
        </p:txBody>
      </p:sp>
      <p:sp>
        <p:nvSpPr>
          <p:cNvPr id="3" name="Footer Placeholder 2"/>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79879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3220" y="6556248"/>
            <a:ext cx="1226717" cy="182880"/>
          </a:xfrm>
          <a:prstGeom prst="rect">
            <a:avLst/>
          </a:prstGeom>
        </p:spPr>
        <p:txBody>
          <a:bodyPr/>
          <a:lstStyle/>
          <a:p>
            <a:fld id="{6686B50E-218E-9142-8D32-B6CC0AD8F173}" type="datetime1">
              <a:rPr lang="en-US" smtClean="0">
                <a:solidFill>
                  <a:srgbClr val="58595B"/>
                </a:solidFill>
              </a:rPr>
              <a:pPr/>
              <a:t>6/10/2021</a:t>
            </a:fld>
            <a:endParaRPr>
              <a:solidFill>
                <a:srgbClr val="58595B"/>
              </a:solidFill>
            </a:endParaRPr>
          </a:p>
        </p:txBody>
      </p:sp>
      <p:sp>
        <p:nvSpPr>
          <p:cNvPr id="3" name="Footer Placeholder 2"/>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42570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a:xfrm>
            <a:off x="4183220" y="6556248"/>
            <a:ext cx="1226717" cy="182880"/>
          </a:xfrm>
          <a:prstGeom prst="rect">
            <a:avLst/>
          </a:prstGeom>
        </p:spPr>
        <p:txBody>
          <a:bodyPr/>
          <a:lstStyle/>
          <a:p>
            <a:fld id="{0BF8941B-57AD-A242-ABB3-6FD66F14F2C8}" type="datetime1">
              <a:rPr lang="en-US" smtClean="0">
                <a:solidFill>
                  <a:srgbClr val="58595B"/>
                </a:solidFill>
              </a:rPr>
              <a:pPr/>
              <a:t>6/10/2021</a:t>
            </a:fld>
            <a:endParaRPr>
              <a:solidFill>
                <a:srgbClr val="58595B"/>
              </a:solidFill>
            </a:endParaRPr>
          </a:p>
        </p:txBody>
      </p:sp>
      <p:sp>
        <p:nvSpPr>
          <p:cNvPr id="3" name="Footer Placeholder 2"/>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415676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grpSp>
        <p:nvGrpSpPr>
          <p:cNvPr id="10" name="Group 9"/>
          <p:cNvGrpSpPr/>
          <p:nvPr/>
        </p:nvGrpSpPr>
        <p:grpSpPr>
          <a:xfrm>
            <a:off x="0" y="0"/>
            <a:ext cx="12192573"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Tree>
    <p:extLst>
      <p:ext uri="{BB962C8B-B14F-4D97-AF65-F5344CB8AC3E}">
        <p14:creationId xmlns:p14="http://schemas.microsoft.com/office/powerpoint/2010/main" val="275493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tx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981CFCC1-6EF1-9447-9D22-C4396466EA5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chemeClr val="bg2"/>
                </a:solidFill>
              </a:defRPr>
            </a:lvl1pPr>
          </a:lstStyle>
          <a:p>
            <a:r>
              <a:rPr lang="en-US" dirty="0" smtClean="0"/>
              <a:t>Copyright © 2021, </a:t>
            </a:r>
            <a:r>
              <a:rPr lang="en-US" dirty="0"/>
              <a:t>Oracle and/or its affiliates  |  Confidential: Internal/Restricted/Highly Restricted</a:t>
            </a:r>
          </a:p>
        </p:txBody>
      </p:sp>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805BEE86-35FD-004A-A348-8BC2F7BCD410}"/>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B9E3D702-4533-A342-B4A3-7F2D598D004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Tree>
    <p:extLst>
      <p:ext uri="{BB962C8B-B14F-4D97-AF65-F5344CB8AC3E}">
        <p14:creationId xmlns:p14="http://schemas.microsoft.com/office/powerpoint/2010/main" val="27967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4183220" y="6556248"/>
            <a:ext cx="1226717" cy="182880"/>
          </a:xfrm>
          <a:prstGeom prst="rect">
            <a:avLst/>
          </a:prstGeom>
        </p:spPr>
        <p:txBody>
          <a:bodyPr/>
          <a:lstStyle/>
          <a:p>
            <a:fld id="{D61CEC09-111F-A044-B5C0-02518A67F465}" type="datetime1">
              <a:rPr lang="en-US" smtClean="0">
                <a:solidFill>
                  <a:srgbClr val="58595B"/>
                </a:solidFill>
              </a:rPr>
              <a:pPr/>
              <a:t>6/10/2021</a:t>
            </a:fld>
            <a:endParaRPr>
              <a:solidFill>
                <a:srgbClr val="58595B"/>
              </a:solidFill>
            </a:endParaRPr>
          </a:p>
        </p:txBody>
      </p:sp>
      <p:sp>
        <p:nvSpPr>
          <p:cNvPr id="5" name="Footer Placeholder 4"/>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42384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4183220" y="6556248"/>
            <a:ext cx="1226717" cy="182880"/>
          </a:xfrm>
          <a:prstGeom prst="rect">
            <a:avLst/>
          </a:prstGeom>
        </p:spPr>
        <p:txBody>
          <a:bodyPr/>
          <a:lstStyle/>
          <a:p>
            <a:fld id="{DCAD92D4-D62E-7749-AABF-3B4D418CAFA6}" type="datetime1">
              <a:rPr lang="en-US" smtClean="0">
                <a:solidFill>
                  <a:srgbClr val="58595B"/>
                </a:solidFill>
              </a:rPr>
              <a:pPr/>
              <a:t>6/10/2021</a:t>
            </a:fld>
            <a:endParaRPr>
              <a:solidFill>
                <a:srgbClr val="58595B"/>
              </a:solidFill>
            </a:endParaRPr>
          </a:p>
        </p:txBody>
      </p:sp>
      <p:sp>
        <p:nvSpPr>
          <p:cNvPr id="5" name="Footer Placeholder 4"/>
          <p:cNvSpPr>
            <a:spLocks noGrp="1"/>
          </p:cNvSpPr>
          <p:nvPr>
            <p:ph type="ftr" sz="quarter" idx="11"/>
          </p:nvPr>
        </p:nvSpPr>
        <p:spPr>
          <a:xfrm>
            <a:off x="8623668" y="6556248"/>
            <a:ext cx="2703199" cy="182880"/>
          </a:xfrm>
          <a:prstGeom prst="rect">
            <a:avLst/>
          </a:prstGeom>
        </p:spPr>
        <p:txBody>
          <a:bodyPr/>
          <a:lstStyle/>
          <a:p>
            <a:r>
              <a:rPr lang="en-US">
                <a:solidFill>
                  <a:srgbClr val="58595B"/>
                </a:solidFill>
              </a:rPr>
              <a:t>Confidential – Oracle Internal</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136851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Light - Numbered Outline">
    <p:bg>
      <p:bgPr>
        <a:solidFill>
          <a:schemeClr val="bg2"/>
        </a:solidFill>
        <a:effectLst/>
      </p:bgPr>
    </p:bg>
    <p:spTree>
      <p:nvGrpSpPr>
        <p:cNvPr id="1" name=""/>
        <p:cNvGrpSpPr/>
        <p:nvPr/>
      </p:nvGrpSpPr>
      <p:grpSpPr>
        <a:xfrm>
          <a:off x="0" y="0"/>
          <a:ext cx="0" cy="0"/>
          <a:chOff x="0" y="0"/>
          <a:chExt cx="0" cy="0"/>
        </a:xfrm>
      </p:grpSpPr>
      <p:pic>
        <p:nvPicPr>
          <p:cNvPr id="32" name="Data Texture Cloud">
            <a:extLst>
              <a:ext uri="{FF2B5EF4-FFF2-40B4-BE49-F238E27FC236}">
                <a16:creationId xmlns:a16="http://schemas.microsoft.com/office/drawing/2014/main" id="{4F1E65AD-22C9-374C-97B0-B5C16E332CB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1F2D107A-3A71-E74E-9042-888785621363}"/>
              </a:ext>
            </a:extLst>
          </p:cNvPr>
          <p:cNvSpPr>
            <a:spLocks noGrp="1"/>
          </p:cNvSpPr>
          <p:nvPr>
            <p:ph type="body" sz="quarter" idx="2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5090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0344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bg>
      <p:bgPr>
        <a:solidFill>
          <a:schemeClr val="tx1"/>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2F4884B3-43B9-8948-A2FF-2AF993C7B39B}"/>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2" name="Text Field">
            <a:extLst>
              <a:ext uri="{FF2B5EF4-FFF2-40B4-BE49-F238E27FC236}">
                <a16:creationId xmlns:a16="http://schemas.microsoft.com/office/drawing/2014/main" id="{7644EA95-76DF-454F-88E7-28C26C8FF2C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3" name="Oracle Logo">
            <a:extLst>
              <a:ext uri="{FF2B5EF4-FFF2-40B4-BE49-F238E27FC236}">
                <a16:creationId xmlns:a16="http://schemas.microsoft.com/office/drawing/2014/main" id="{83B5A1C8-DD86-0940-AC6C-BD8F5A957A0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a:xfrm>
            <a:off x="944949" y="1132368"/>
            <a:ext cx="1524893" cy="320039"/>
          </a:xfrm>
          <a:prstGeom prst="rect">
            <a:avLst/>
          </a:prstGeom>
        </p:spPr>
      </p:pic>
    </p:spTree>
    <p:extLst>
      <p:ext uri="{BB962C8B-B14F-4D97-AF65-F5344CB8AC3E}">
        <p14:creationId xmlns:p14="http://schemas.microsoft.com/office/powerpoint/2010/main" val="35189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13510D0A-E32C-124C-BAD6-D29BE0EA5C60}"/>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Footer">
            <a:extLst>
              <a:ext uri="{FF2B5EF4-FFF2-40B4-BE49-F238E27FC236}">
                <a16:creationId xmlns:a16="http://schemas.microsoft.com/office/drawing/2014/main" id="{1EC1E23F-73C7-CF43-AFBA-30998AF737B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0652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88919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Title Only">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BE3051D7-79D0-AB46-B536-B10AE0FBA31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C58DA5F4-19CE-C74A-BF3C-EFD5EA08174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Title">
            <a:extLst>
              <a:ext uri="{FF2B5EF4-FFF2-40B4-BE49-F238E27FC236}">
                <a16:creationId xmlns:a16="http://schemas.microsoft.com/office/drawing/2014/main" id="{FCA55692-CE36-1D4F-96A0-F74E95F76A38}"/>
              </a:ext>
            </a:extLst>
          </p:cNvPr>
          <p:cNvSpPr>
            <a:spLocks noGrp="1"/>
          </p:cNvSpPr>
          <p:nvPr>
            <p:ph type="body" sz="quarter" idx="1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84188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2079C2AD-37AA-0044-A804-55FDAE95F69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54152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p:bg>
      <p:bgPr>
        <a:solidFill>
          <a:schemeClr val="tx1"/>
        </a:solidFill>
        <a:effectLst/>
      </p:bgPr>
    </p:bg>
    <p:spTree>
      <p:nvGrpSpPr>
        <p:cNvPr id="1" name=""/>
        <p:cNvGrpSpPr/>
        <p:nvPr/>
      </p:nvGrpSpPr>
      <p:grpSpPr>
        <a:xfrm>
          <a:off x="0" y="0"/>
          <a:ext cx="0" cy="0"/>
          <a:chOff x="0" y="0"/>
          <a:chExt cx="0" cy="0"/>
        </a:xfrm>
      </p:grpSpPr>
      <p:pic>
        <p:nvPicPr>
          <p:cNvPr id="11" name="Data Texture Cloud">
            <a:extLst>
              <a:ext uri="{FF2B5EF4-FFF2-40B4-BE49-F238E27FC236}">
                <a16:creationId xmlns:a16="http://schemas.microsoft.com/office/drawing/2014/main" id="{B32BC054-60FB-064F-A282-C18437F0420B}"/>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72D531CE-F6EC-404D-B2CF-232D501E33E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2437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12031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 Title 1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30973D80-F90C-2B41-AAF3-064791F626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C0850CC3-142D-B940-A205-0D84E1CA4C1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23388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3973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1 Column">
    <p:bg>
      <p:bgPr>
        <a:solidFill>
          <a:schemeClr val="tx1"/>
        </a:solidFill>
        <a:effectLst/>
      </p:bgPr>
    </p:bg>
    <p:spTree>
      <p:nvGrpSpPr>
        <p:cNvPr id="1" name=""/>
        <p:cNvGrpSpPr/>
        <p:nvPr/>
      </p:nvGrpSpPr>
      <p:grpSpPr>
        <a:xfrm>
          <a:off x="0" y="0"/>
          <a:ext cx="0" cy="0"/>
          <a:chOff x="0" y="0"/>
          <a:chExt cx="0" cy="0"/>
        </a:xfrm>
      </p:grpSpPr>
      <p:pic>
        <p:nvPicPr>
          <p:cNvPr id="15" name="Data Texture Cloud">
            <a:extLst>
              <a:ext uri="{FF2B5EF4-FFF2-40B4-BE49-F238E27FC236}">
                <a16:creationId xmlns:a16="http://schemas.microsoft.com/office/drawing/2014/main" id="{57E73E0B-D3D9-9D49-AA25-ABB738EFB4D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Footer">
            <a:extLst>
              <a:ext uri="{FF2B5EF4-FFF2-40B4-BE49-F238E27FC236}">
                <a16:creationId xmlns:a16="http://schemas.microsoft.com/office/drawing/2014/main" id="{A9B4F8FA-F520-6046-B8D1-1E46A6E0512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Subtitle">
            <a:extLst>
              <a:ext uri="{FF2B5EF4-FFF2-40B4-BE49-F238E27FC236}">
                <a16:creationId xmlns:a16="http://schemas.microsoft.com/office/drawing/2014/main" id="{23E1B665-00A8-8343-AE5D-D91C2C56BB7A}"/>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33A530BD-4FD9-9B46-86C2-8FCE03913CB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520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C90B1C98-9997-BC41-8A72-235FB5E6B24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3326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69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 Title">
    <p:bg>
      <p:bgPr>
        <a:solidFill>
          <a:schemeClr val="bg2"/>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A96A34BF-1E0A-1545-9385-60E322784B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844" r="-322"/>
          <a:stretch/>
        </p:blipFill>
        <p:spPr>
          <a:xfrm flipH="1">
            <a:off x="8700654" y="248024"/>
            <a:ext cx="3491346"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2" name="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Tree>
    <p:extLst>
      <p:ext uri="{BB962C8B-B14F-4D97-AF65-F5344CB8AC3E}">
        <p14:creationId xmlns:p14="http://schemas.microsoft.com/office/powerpoint/2010/main" val="167545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 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45600894-19FA-B44D-93AD-7FDD489F09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Footer">
            <a:extLst>
              <a:ext uri="{FF2B5EF4-FFF2-40B4-BE49-F238E27FC236}">
                <a16:creationId xmlns:a16="http://schemas.microsoft.com/office/drawing/2014/main" id="{6832C504-7CC4-EB49-969C-2D1F650FA95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03244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6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2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2F2253F-E2CD-F84C-B073-F9A6ABBAA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B0B28D38-F083-CA40-B16E-54DA45441E8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20019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6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088EE63F-D017-8F4C-825E-76E07B952F9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3BF7ADE5-40E3-934B-B8B6-734DD687E6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8742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6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9771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Title 3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6B6AE226-6298-A74E-881D-C391B7DBFC7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Footer">
            <a:extLst>
              <a:ext uri="{FF2B5EF4-FFF2-40B4-BE49-F238E27FC236}">
                <a16:creationId xmlns:a16="http://schemas.microsoft.com/office/drawing/2014/main" id="{2A872738-4F3E-AE41-AFF8-FC3272689F7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2871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E2B63F06-EA27-0644-94D3-23B5E702495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09506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3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FC7E372-ADF2-0D42-B73B-DDFEABF951C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8" name="Footer">
            <a:extLst>
              <a:ext uri="{FF2B5EF4-FFF2-40B4-BE49-F238E27FC236}">
                <a16:creationId xmlns:a16="http://schemas.microsoft.com/office/drawing/2014/main" id="{0D2A1D40-7B1E-8C46-A38C-6EF04D30A14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51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ight - Title 4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E384CA2D-A4F2-454B-8E32-D2A8DB39E29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524098CF-9376-754A-A9D8-69D985334EC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39069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 Title 4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30D5F68-2B7D-5945-9127-3A54A7FB2BF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9FD82624-1FF4-F549-95A0-47E76ADA63C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72730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BD09BE5E-B760-8549-A8BC-E223A297FC8C}"/>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74B95F78-71AA-7641-8496-F7ABCE92E01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2253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bg>
      <p:bgPr>
        <a:solidFill>
          <a:schemeClr val="tx1"/>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499583B1-AAC7-DF46-871D-A4B35A6CA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683"/>
          <a:stretch/>
        </p:blipFill>
        <p:spPr>
          <a:xfrm flipH="1">
            <a:off x="8709003" y="248024"/>
            <a:ext cx="3482997"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3B955B49-F36B-EB4F-AB69-FBF0ADA0BF96}"/>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F5080E03-4D40-2D4C-B9AE-5A941EDB1135}"/>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5" name="Oracle Logo">
            <a:extLst>
              <a:ext uri="{FF2B5EF4-FFF2-40B4-BE49-F238E27FC236}">
                <a16:creationId xmlns:a16="http://schemas.microsoft.com/office/drawing/2014/main" id="{274909A3-6AF4-7640-ABF1-16382D5EACB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a:xfrm>
            <a:off x="944949" y="1132368"/>
            <a:ext cx="1524893" cy="320039"/>
          </a:xfrm>
          <a:prstGeom prst="rect">
            <a:avLst/>
          </a:prstGeom>
        </p:spPr>
      </p:pic>
    </p:spTree>
    <p:extLst>
      <p:ext uri="{BB962C8B-B14F-4D97-AF65-F5344CB8AC3E}">
        <p14:creationId xmlns:p14="http://schemas.microsoft.com/office/powerpoint/2010/main" val="42727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4 Column">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8695F751-C528-3B42-8EEE-1DA309C07516}"/>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Footer">
            <a:extLst>
              <a:ext uri="{FF2B5EF4-FFF2-40B4-BE49-F238E27FC236}">
                <a16:creationId xmlns:a16="http://schemas.microsoft.com/office/drawing/2014/main" id="{87B3A7DE-41C4-0746-8E51-D22D0ACBC4AD}"/>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07136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ight - 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DAE39BE3-8D44-8145-A734-01B7FBD49534}"/>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0428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ark - Title Quad Infographic">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006553D-D7BA-DA42-89BB-D18B94E42239}"/>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A72E2689-185F-C44A-9314-B32F079253A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296AF406-9A7A-D345-868A-490F770891BA}"/>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2595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38086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Quad Infographic">
    <p:bg>
      <p:bgPr>
        <a:solidFill>
          <a:schemeClr val="tx1"/>
        </a:solidFill>
        <a:effectLst/>
      </p:bgPr>
    </p:bg>
    <p:spTree>
      <p:nvGrpSpPr>
        <p:cNvPr id="1" name=""/>
        <p:cNvGrpSpPr/>
        <p:nvPr/>
      </p:nvGrpSpPr>
      <p:grpSpPr>
        <a:xfrm>
          <a:off x="0" y="0"/>
          <a:ext cx="0" cy="0"/>
          <a:chOff x="0" y="0"/>
          <a:chExt cx="0" cy="0"/>
        </a:xfrm>
      </p:grpSpPr>
      <p:pic>
        <p:nvPicPr>
          <p:cNvPr id="18" name="Data Texture Cloud">
            <a:extLst>
              <a:ext uri="{FF2B5EF4-FFF2-40B4-BE49-F238E27FC236}">
                <a16:creationId xmlns:a16="http://schemas.microsoft.com/office/drawing/2014/main" id="{6C2FDC6D-E2FF-5847-B9AA-DD9B91EC4B3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0" name="Footer">
            <a:extLst>
              <a:ext uri="{FF2B5EF4-FFF2-40B4-BE49-F238E27FC236}">
                <a16:creationId xmlns:a16="http://schemas.microsoft.com/office/drawing/2014/main" id="{78EDEE20-4CCB-F240-8978-EC19741E3376}"/>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684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Metric">
    <p:bg>
      <p:bgPr>
        <a:solidFill>
          <a:schemeClr val="bg2"/>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67F91AEC-142C-5447-8ED9-47FD9D73D827}"/>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5"/>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15326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Pr>
        <a:solidFill>
          <a:schemeClr val="tx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D0543F79-37FC-5946-9716-255D5210CBB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AE69D699-80F6-5A4A-B984-B481676EEDD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6"/>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184113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182B5BDA-DBD1-EF44-918C-34611A4B96F9}"/>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40D521AF-2AAC-6C44-B9D5-3CF80BF0A49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2344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Pr>
        <a:solidFill>
          <a:schemeClr val="tx1"/>
        </a:solidFill>
        <a:effectLst/>
      </p:bgPr>
    </p:bg>
    <p:spTree>
      <p:nvGrpSpPr>
        <p:cNvPr id="1" name=""/>
        <p:cNvGrpSpPr/>
        <p:nvPr/>
      </p:nvGrpSpPr>
      <p:grpSpPr>
        <a:xfrm>
          <a:off x="0" y="0"/>
          <a:ext cx="0" cy="0"/>
          <a:chOff x="0" y="0"/>
          <a:chExt cx="0" cy="0"/>
        </a:xfrm>
      </p:grpSpPr>
      <p:pic>
        <p:nvPicPr>
          <p:cNvPr id="7" name="Data Texture Image">
            <a:extLst>
              <a:ext uri="{FF2B5EF4-FFF2-40B4-BE49-F238E27FC236}">
                <a16:creationId xmlns:a16="http://schemas.microsoft.com/office/drawing/2014/main" id="{0F6DACB9-11C2-5343-BD0A-AF66EAE5619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Footer">
            <a:extLst>
              <a:ext uri="{FF2B5EF4-FFF2-40B4-BE49-F238E27FC236}">
                <a16:creationId xmlns:a16="http://schemas.microsoft.com/office/drawing/2014/main" id="{968EABC0-89E2-2E44-96C8-FD68253751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276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chemeClr val="bg2"/>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240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7BC9362C-AFA6-F540-9D01-A62EB6756A2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 name="Title">
            <a:extLst>
              <a:ext uri="{FF2B5EF4-FFF2-40B4-BE49-F238E27FC236}">
                <a16:creationId xmlns:a16="http://schemas.microsoft.com/office/drawing/2014/main" id="{F7C5FACA-CB69-F341-96EC-260102929140}"/>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2"/>
                </a:solidFill>
              </a:rPr>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9633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Pr>
        <a:solidFill>
          <a:schemeClr val="tx1"/>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21EB2BB9-2D7E-784F-B45B-61C5A3EA448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9805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6179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Pr>
        <a:solidFill>
          <a:schemeClr val="tx1"/>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B4696A52-148B-7C47-ACD3-506981DFD1B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1922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Pr>
        <a:solidFill>
          <a:schemeClr val="bg2"/>
        </a:solidFill>
        <a:effectLst/>
      </p:bgPr>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52453"/>
            <a:ext cx="5029200" cy="895181"/>
          </a:xfrm>
        </p:spPr>
        <p:txBody>
          <a:bodyPr>
            <a:noAutofit/>
          </a:bodyPr>
          <a:lstStyle>
            <a:lvl1pPr>
              <a:defRPr/>
            </a:lvl1pPr>
          </a:lstStyle>
          <a:p>
            <a:pPr lvl="0"/>
            <a:r>
              <a:rPr lang="en-US"/>
              <a:t>Click to edit Master text styles</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814860"/>
            <a:ext cx="5029200" cy="266291"/>
          </a:xfrm>
        </p:spPr>
        <p:txBody>
          <a:bodyPr>
            <a:noAutofit/>
          </a:bodyPr>
          <a:lstStyle>
            <a:lvl1pPr>
              <a:defRPr b="1"/>
            </a:lvl1pPr>
          </a:lstStyle>
          <a:p>
            <a:pPr lvl="0"/>
            <a:r>
              <a:rPr lang="en-US"/>
              <a:t>Click to 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294570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Pr>
        <a:solidFill>
          <a:schemeClr val="tx1"/>
        </a:solidFill>
        <a:effectLst/>
      </p:bgPr>
    </p:bg>
    <p:spTree>
      <p:nvGrpSpPr>
        <p:cNvPr id="1" name=""/>
        <p:cNvGrpSpPr/>
        <p:nvPr/>
      </p:nvGrpSpPr>
      <p:grpSpPr>
        <a:xfrm>
          <a:off x="0" y="0"/>
          <a:ext cx="0" cy="0"/>
          <a:chOff x="0" y="0"/>
          <a:chExt cx="0" cy="0"/>
        </a:xfrm>
      </p:grpSpPr>
      <p:pic>
        <p:nvPicPr>
          <p:cNvPr id="3" name="Abstract Illustration">
            <a:extLst>
              <a:ext uri="{FF2B5EF4-FFF2-40B4-BE49-F238E27FC236}">
                <a16:creationId xmlns:a16="http://schemas.microsoft.com/office/drawing/2014/main" id="{3201D9B7-EB85-9E42-AFF5-8FDDBB072D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9" y="0"/>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AAECD12C-0C8A-9842-99C8-709BEF00727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C30DAEE6-7960-B84D-9E43-8297742115C4}"/>
              </a:ext>
            </a:extLst>
          </p:cNvPr>
          <p:cNvSpPr>
            <a:spLocks noGrp="1"/>
          </p:cNvSpPr>
          <p:nvPr>
            <p:ph type="body" sz="quarter" idx="36"/>
          </p:nvPr>
        </p:nvSpPr>
        <p:spPr>
          <a:xfrm>
            <a:off x="762000" y="5152453"/>
            <a:ext cx="5029200" cy="895181"/>
          </a:xfrm>
        </p:spPr>
        <p:txBody>
          <a:bodyPr>
            <a:noAutofit/>
          </a:bodyPr>
          <a:lstStyle>
            <a:lvl1pPr>
              <a:defRPr>
                <a:solidFill>
                  <a:schemeClr val="bg1"/>
                </a:solidFill>
              </a:defRPr>
            </a:lvl1pPr>
          </a:lstStyle>
          <a:p>
            <a:pPr lvl="0"/>
            <a:r>
              <a:rPr lang="en-US"/>
              <a:t>Click to edit Master text styles</a:t>
            </a:r>
          </a:p>
        </p:txBody>
      </p:sp>
      <p:sp>
        <p:nvSpPr>
          <p:cNvPr id="11" name="Text Field">
            <a:extLst>
              <a:ext uri="{FF2B5EF4-FFF2-40B4-BE49-F238E27FC236}">
                <a16:creationId xmlns:a16="http://schemas.microsoft.com/office/drawing/2014/main" id="{B550C986-DC1D-064A-8410-E4A8A3C3A466}"/>
              </a:ext>
            </a:extLst>
          </p:cNvPr>
          <p:cNvSpPr>
            <a:spLocks noGrp="1"/>
          </p:cNvSpPr>
          <p:nvPr>
            <p:ph type="body" sz="quarter" idx="37"/>
          </p:nvPr>
        </p:nvSpPr>
        <p:spPr>
          <a:xfrm>
            <a:off x="762000" y="4814860"/>
            <a:ext cx="5029200" cy="266291"/>
          </a:xfrm>
        </p:spPr>
        <p:txBody>
          <a:bodyPr>
            <a:noAutofit/>
          </a:bodyPr>
          <a:lstStyle>
            <a:lvl1pPr>
              <a:defRPr b="1">
                <a:solidFill>
                  <a:schemeClr val="bg1"/>
                </a:solidFill>
              </a:defRPr>
            </a:lvl1pPr>
          </a:lstStyle>
          <a:p>
            <a:pPr lvl="0"/>
            <a:r>
              <a:rPr lang="en-US"/>
              <a:t>Click to 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70714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Light - Closing Slide">
    <p:bg>
      <p:bgPr>
        <a:solidFill>
          <a:schemeClr val="bg2"/>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9629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Dark - Closing Slide">
    <p:bg>
      <p:bgPr>
        <a:solidFill>
          <a:schemeClr val="tx1"/>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3647854" y="2915192"/>
            <a:ext cx="4896292"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3356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Statement">
    <p:bg>
      <p:bgPr>
        <a:solidFill>
          <a:schemeClr val="bg2"/>
        </a:solidFill>
        <a:effectLst/>
      </p:bgPr>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54000"/>
            <a:ext cx="12192000" cy="6604000"/>
          </a:xfrm>
          <a:prstGeom prst="rect">
            <a:avLst/>
          </a:prstGeom>
        </p:spPr>
      </p:pic>
      <p:pic>
        <p:nvPicPr>
          <p:cNvPr id="7" name="Abstract Pattern Strip">
            <a:extLst>
              <a:ext uri="{FF2B5EF4-FFF2-40B4-BE49-F238E27FC236}">
                <a16:creationId xmlns:a16="http://schemas.microsoft.com/office/drawing/2014/main" id="{32EC640D-2BE6-E443-B041-C48A5A91F1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Rectangle 1">
            <a:extLst>
              <a:ext uri="{FF2B5EF4-FFF2-40B4-BE49-F238E27FC236}">
                <a16:creationId xmlns:a16="http://schemas.microsoft.com/office/drawing/2014/main" id="{4843EDC2-7F43-0041-AEBE-5B17CC2CECBE}"/>
              </a:ext>
            </a:extLst>
          </p:cNvPr>
          <p:cNvSpPr/>
          <p:nvPr userDrawn="1"/>
        </p:nvSpPr>
        <p:spPr>
          <a:xfrm>
            <a:off x="675018" y="2690336"/>
            <a:ext cx="7857894" cy="1477328"/>
          </a:xfrm>
          <a:prstGeom prst="rect">
            <a:avLst/>
          </a:prstGeom>
        </p:spPr>
        <p:txBody>
          <a:bodyPr wrap="square">
            <a:spAutoFit/>
          </a:bodyPr>
          <a:lstStyle/>
          <a:p>
            <a:r>
              <a:rPr lang="en-US" sz="3000" dirty="0">
                <a:solidFill>
                  <a:schemeClr val="bg2"/>
                </a:solidFill>
                <a:latin typeface="+mj-lt"/>
              </a:rPr>
              <a:t>Our mission is to help people</a:t>
            </a:r>
          </a:p>
          <a:p>
            <a:r>
              <a:rPr lang="en-US" sz="3000" dirty="0">
                <a:solidFill>
                  <a:schemeClr val="bg2"/>
                </a:solidFill>
                <a:latin typeface="+mj-lt"/>
              </a:rPr>
              <a:t>see data in new ways, discover insights,</a:t>
            </a:r>
          </a:p>
          <a:p>
            <a:r>
              <a:rPr lang="en-US" sz="3000" dirty="0">
                <a:solidFill>
                  <a:schemeClr val="bg2"/>
                </a:solidFill>
                <a:latin typeface="+mj-lt"/>
              </a:rPr>
              <a:t>unlock endless possibilities.</a:t>
            </a:r>
          </a:p>
        </p:txBody>
      </p:sp>
    </p:spTree>
    <p:extLst>
      <p:ext uri="{BB962C8B-B14F-4D97-AF65-F5344CB8AC3E}">
        <p14:creationId xmlns:p14="http://schemas.microsoft.com/office/powerpoint/2010/main" val="244958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1_Dark - Title Only">
    <p:bg>
      <p:bgPr>
        <a:solidFill>
          <a:srgbClr val="312D2A"/>
        </a:solidFill>
        <a:effectLst/>
      </p:bgPr>
    </p:bg>
    <p:spTree>
      <p:nvGrpSpPr>
        <p:cNvPr id="1" name=""/>
        <p:cNvGrpSpPr/>
        <p:nvPr/>
      </p:nvGrpSpPr>
      <p:grpSpPr>
        <a:xfrm>
          <a:off x="0" y="0"/>
          <a:ext cx="0" cy="0"/>
          <a:chOff x="0" y="0"/>
          <a:chExt cx="0" cy="0"/>
        </a:xfrm>
      </p:grpSpPr>
      <p:pic>
        <p:nvPicPr>
          <p:cNvPr id="347" name="Data Texture Cloud" descr="Data Texture Cloud"/>
          <p:cNvPicPr>
            <a:picLocks noChangeAspect="1"/>
          </p:cNvPicPr>
          <p:nvPr/>
        </p:nvPicPr>
        <p:blipFill>
          <a:blip r:embed="rId2">
            <a:alphaModFix amt="50000"/>
            <a:extLst/>
          </a:blip>
          <a:srcRect r="48641"/>
          <a:stretch>
            <a:fillRect/>
          </a:stretch>
        </p:blipFill>
        <p:spPr>
          <a:xfrm>
            <a:off x="9881410" y="521208"/>
            <a:ext cx="2310590" cy="1701812"/>
          </a:xfrm>
          <a:prstGeom prst="rect">
            <a:avLst/>
          </a:prstGeom>
          <a:ln w="12700">
            <a:miter lim="400000"/>
          </a:ln>
        </p:spPr>
      </p:pic>
      <p:pic>
        <p:nvPicPr>
          <p:cNvPr id="348" name="OTag" descr="OTag"/>
          <p:cNvPicPr>
            <a:picLocks noChangeAspect="1"/>
          </p:cNvPicPr>
          <p:nvPr/>
        </p:nvPicPr>
        <p:blipFill>
          <a:blip r:embed="rId3">
            <a:extLst/>
          </a:blip>
          <a:stretch>
            <a:fillRect/>
          </a:stretch>
        </p:blipFill>
        <p:spPr>
          <a:xfrm>
            <a:off x="11183111" y="6355079"/>
            <a:ext cx="502921" cy="502921"/>
          </a:xfrm>
          <a:prstGeom prst="rect">
            <a:avLst/>
          </a:prstGeom>
          <a:ln w="12700">
            <a:miter lim="400000"/>
          </a:ln>
        </p:spPr>
      </p:pic>
      <p:sp>
        <p:nvSpPr>
          <p:cNvPr id="349" name="Número do Slide"/>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0" name="Accent Mark"/>
          <p:cNvSpPr/>
          <p:nvPr/>
        </p:nvSpPr>
        <p:spPr>
          <a:xfrm flipH="1">
            <a:off x="768094" y="1584958"/>
            <a:ext cx="320041" cy="1"/>
          </a:xfrm>
          <a:prstGeom prst="line">
            <a:avLst/>
          </a:prstGeom>
          <a:ln w="38100">
            <a:solidFill>
              <a:schemeClr val="accent2"/>
            </a:solidFill>
            <a:miter/>
          </a:ln>
        </p:spPr>
        <p:txBody>
          <a:bodyPr lIns="45719" rIns="45719"/>
          <a:lstStyle/>
          <a:p>
            <a:endParaRPr/>
          </a:p>
        </p:txBody>
      </p:sp>
      <p:sp>
        <p:nvSpPr>
          <p:cNvPr id="351" name="Nível de Corpo Um…"/>
          <p:cNvSpPr txBox="1">
            <a:spLocks noGrp="1"/>
          </p:cNvSpPr>
          <p:nvPr>
            <p:ph type="body" sz="quarter" idx="1"/>
          </p:nvPr>
        </p:nvSpPr>
        <p:spPr>
          <a:xfrm>
            <a:off x="762000" y="508000"/>
            <a:ext cx="10671048" cy="822961"/>
          </a:xfrm>
          <a:prstGeom prst="rect">
            <a:avLst/>
          </a:prstGeom>
        </p:spPr>
        <p:txBody>
          <a:bodyPr anchor="b">
            <a:normAutofit/>
          </a:bodyPr>
          <a:lstStyle>
            <a:lvl1pPr>
              <a:defRPr sz="2400" b="1">
                <a:solidFill>
                  <a:srgbClr val="FCFBFA"/>
                </a:solidFill>
              </a:defRPr>
            </a:lvl1pPr>
            <a:lvl2pPr marL="426719" indent="-243839">
              <a:defRPr sz="2400" b="1">
                <a:solidFill>
                  <a:srgbClr val="FCFBFA"/>
                </a:solidFill>
              </a:defRPr>
            </a:lvl2pPr>
            <a:lvl3pPr marL="822960" indent="-274320">
              <a:defRPr sz="2400" b="1">
                <a:solidFill>
                  <a:srgbClr val="FCFBFA"/>
                </a:solidFill>
              </a:defRPr>
            </a:lvl3pPr>
            <a:lvl4pPr marL="1227908" indent="-313508">
              <a:defRPr sz="2400" b="1">
                <a:solidFill>
                  <a:srgbClr val="FCFBFA"/>
                </a:solidFill>
              </a:defRPr>
            </a:lvl4pPr>
            <a:lvl5pPr marL="1645920" indent="-365760">
              <a:defRPr sz="2400" b="1">
                <a:solidFill>
                  <a:srgbClr val="FCFBFA"/>
                </a:solidFill>
              </a:defRPr>
            </a:lvl5pPr>
          </a:lstStyle>
          <a:p>
            <a:r>
              <a:t>Nível de Corpo Um</a:t>
            </a:r>
          </a:p>
          <a:p>
            <a:pPr lvl="1"/>
            <a:r>
              <a:t>Nível de Corpo Dois</a:t>
            </a:r>
          </a:p>
          <a:p>
            <a:pPr lvl="2"/>
            <a:r>
              <a:t>Nível de Corpo Três</a:t>
            </a:r>
          </a:p>
          <a:p>
            <a:pPr lvl="3"/>
            <a:r>
              <a:t>Nível de Corpo Quatro</a:t>
            </a:r>
          </a:p>
          <a:p>
            <a:pPr lvl="4"/>
            <a:r>
              <a:t>Nível de Corpo Cinco</a:t>
            </a:r>
          </a:p>
        </p:txBody>
      </p:sp>
      <p:pic>
        <p:nvPicPr>
          <p:cNvPr id="352" name="Abstract Pattern Strip" descr="Abstract Pattern Strip"/>
          <p:cNvPicPr>
            <a:picLocks noChangeAspect="1"/>
          </p:cNvPicPr>
          <p:nvPr/>
        </p:nvPicPr>
        <p:blipFill>
          <a:blip r:embed="rId4">
            <a:extLst/>
          </a:blip>
          <a:stretch>
            <a:fillRect/>
          </a:stretch>
        </p:blipFill>
        <p:spPr>
          <a:xfrm>
            <a:off x="0" y="0"/>
            <a:ext cx="12192000" cy="254000"/>
          </a:xfrm>
          <a:prstGeom prst="rect">
            <a:avLst/>
          </a:prstGeom>
          <a:ln w="12700">
            <a:miter lim="400000"/>
          </a:ln>
        </p:spPr>
      </p:pic>
    </p:spTree>
    <p:extLst>
      <p:ext uri="{BB962C8B-B14F-4D97-AF65-F5344CB8AC3E}">
        <p14:creationId xmlns:p14="http://schemas.microsoft.com/office/powerpoint/2010/main" val="401185821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Dark Title and content">
    <p:bg>
      <p:bgPr>
        <a:solidFill>
          <a:srgbClr val="282723"/>
        </a:solidFill>
        <a:effectLst/>
      </p:bgPr>
    </p:bg>
    <p:spTree>
      <p:nvGrpSpPr>
        <p:cNvPr id="1" name=""/>
        <p:cNvGrpSpPr/>
        <p:nvPr/>
      </p:nvGrpSpPr>
      <p:grpSpPr>
        <a:xfrm>
          <a:off x="0" y="0"/>
          <a:ext cx="0" cy="0"/>
          <a:chOff x="0" y="0"/>
          <a:chExt cx="0" cy="0"/>
        </a:xfrm>
      </p:grpSpPr>
      <p:pic>
        <p:nvPicPr>
          <p:cNvPr id="933" name="Picture 4" descr="Picture 4"/>
          <p:cNvPicPr>
            <a:picLocks noChangeAspect="1"/>
          </p:cNvPicPr>
          <p:nvPr/>
        </p:nvPicPr>
        <p:blipFill>
          <a:blip r:embed="rId2">
            <a:alphaModFix amt="20000"/>
            <a:extLst/>
          </a:blip>
          <a:srcRect r="29573" b="25625"/>
          <a:stretch>
            <a:fillRect/>
          </a:stretch>
        </p:blipFill>
        <p:spPr>
          <a:xfrm>
            <a:off x="6337182" y="4500748"/>
            <a:ext cx="5854819" cy="2357253"/>
          </a:xfrm>
          <a:prstGeom prst="rect">
            <a:avLst/>
          </a:prstGeom>
          <a:ln w="12700">
            <a:miter lim="400000"/>
          </a:ln>
        </p:spPr>
      </p:pic>
      <p:pic>
        <p:nvPicPr>
          <p:cNvPr id="934" name="Picture 7" descr="Picture 7"/>
          <p:cNvPicPr>
            <a:picLocks noChangeAspect="1"/>
          </p:cNvPicPr>
          <p:nvPr/>
        </p:nvPicPr>
        <p:blipFill>
          <a:blip r:embed="rId3">
            <a:extLst/>
          </a:blip>
          <a:stretch>
            <a:fillRect/>
          </a:stretch>
        </p:blipFill>
        <p:spPr>
          <a:xfrm>
            <a:off x="0" y="0"/>
            <a:ext cx="12192000" cy="254000"/>
          </a:xfrm>
          <a:prstGeom prst="rect">
            <a:avLst/>
          </a:prstGeom>
          <a:ln w="12700">
            <a:miter lim="400000"/>
          </a:ln>
        </p:spPr>
      </p:pic>
      <p:sp>
        <p:nvSpPr>
          <p:cNvPr id="935" name="Texto do Título"/>
          <p:cNvSpPr txBox="1">
            <a:spLocks noGrp="1"/>
          </p:cNvSpPr>
          <p:nvPr>
            <p:ph type="title"/>
          </p:nvPr>
        </p:nvSpPr>
        <p:spPr>
          <a:xfrm>
            <a:off x="768095" y="783025"/>
            <a:ext cx="9887835" cy="844096"/>
          </a:xfrm>
          <a:prstGeom prst="rect">
            <a:avLst/>
          </a:prstGeom>
        </p:spPr>
        <p:txBody>
          <a:bodyPr anchor="b">
            <a:normAutofit/>
          </a:bodyPr>
          <a:lstStyle>
            <a:lvl1pPr>
              <a:lnSpc>
                <a:spcPct val="90000"/>
              </a:lnSpc>
              <a:spcBef>
                <a:spcPts val="1000"/>
              </a:spcBef>
              <a:defRPr sz="2400" b="1">
                <a:solidFill>
                  <a:srgbClr val="FFFFFF"/>
                </a:solidFill>
                <a:latin typeface="Oracle Sans"/>
                <a:ea typeface="Oracle Sans"/>
                <a:cs typeface="Oracle Sans"/>
                <a:sym typeface="Oracle Sans"/>
              </a:defRPr>
            </a:lvl1pPr>
          </a:lstStyle>
          <a:p>
            <a:r>
              <a:t>Texto do Título</a:t>
            </a:r>
          </a:p>
        </p:txBody>
      </p:sp>
      <p:sp>
        <p:nvSpPr>
          <p:cNvPr id="936" name="Nível de Corpo Um…"/>
          <p:cNvSpPr txBox="1">
            <a:spLocks noGrp="1"/>
          </p:cNvSpPr>
          <p:nvPr>
            <p:ph type="body" sz="half" idx="1"/>
          </p:nvPr>
        </p:nvSpPr>
        <p:spPr>
          <a:xfrm>
            <a:off x="768094" y="2288558"/>
            <a:ext cx="9887837" cy="3360373"/>
          </a:xfrm>
          <a:prstGeom prst="rect">
            <a:avLst/>
          </a:prstGeom>
        </p:spPr>
        <p:txBody>
          <a:bodyPr>
            <a:normAutofit/>
          </a:bodyPr>
          <a:lstStyle>
            <a:lvl1pPr>
              <a:lnSpc>
                <a:spcPct val="100000"/>
              </a:lnSpc>
              <a:spcBef>
                <a:spcPts val="0"/>
              </a:spcBef>
              <a:defRPr>
                <a:solidFill>
                  <a:srgbClr val="D9D9D9"/>
                </a:solidFill>
              </a:defRPr>
            </a:lvl1pPr>
            <a:lvl2pPr marL="0" indent="457200">
              <a:lnSpc>
                <a:spcPct val="100000"/>
              </a:lnSpc>
              <a:spcBef>
                <a:spcPts val="0"/>
              </a:spcBef>
              <a:buSzTx/>
              <a:buNone/>
              <a:defRPr>
                <a:solidFill>
                  <a:srgbClr val="D9D9D9"/>
                </a:solidFill>
              </a:defRPr>
            </a:lvl2pPr>
            <a:lvl3pPr marL="0" indent="914400">
              <a:lnSpc>
                <a:spcPct val="100000"/>
              </a:lnSpc>
              <a:spcBef>
                <a:spcPts val="0"/>
              </a:spcBef>
              <a:buSzTx/>
              <a:buNone/>
              <a:defRPr>
                <a:solidFill>
                  <a:srgbClr val="D9D9D9"/>
                </a:solidFill>
              </a:defRPr>
            </a:lvl3pPr>
            <a:lvl4pPr marL="0" indent="1371600">
              <a:lnSpc>
                <a:spcPct val="100000"/>
              </a:lnSpc>
              <a:spcBef>
                <a:spcPts val="0"/>
              </a:spcBef>
              <a:buSzTx/>
              <a:buNone/>
              <a:defRPr>
                <a:solidFill>
                  <a:srgbClr val="D9D9D9"/>
                </a:solidFill>
              </a:defRPr>
            </a:lvl4pPr>
            <a:lvl5pPr marL="0" indent="1828800">
              <a:lnSpc>
                <a:spcPct val="100000"/>
              </a:lnSpc>
              <a:spcBef>
                <a:spcPts val="0"/>
              </a:spcBef>
              <a:buSzTx/>
              <a:buNone/>
              <a:defRPr>
                <a:solidFill>
                  <a:srgbClr val="D9D9D9"/>
                </a:solidFill>
              </a:defRP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937" name="Rectangle 9"/>
          <p:cNvSpPr/>
          <p:nvPr/>
        </p:nvSpPr>
        <p:spPr>
          <a:xfrm>
            <a:off x="768095" y="1867578"/>
            <a:ext cx="310897" cy="36577"/>
          </a:xfrm>
          <a:prstGeom prst="rect">
            <a:avLst/>
          </a:prstGeom>
          <a:solidFill>
            <a:srgbClr val="E6AC58"/>
          </a:solidFill>
          <a:ln w="12700">
            <a:miter lim="400000"/>
          </a:ln>
        </p:spPr>
        <p:txBody>
          <a:bodyPr lIns="45719" rIns="45719" anchor="ctr"/>
          <a:lstStyle/>
          <a:p>
            <a:pPr algn="ctr">
              <a:defRPr>
                <a:solidFill>
                  <a:srgbClr val="FFFFFF"/>
                </a:solidFill>
              </a:defRPr>
            </a:pPr>
            <a:endParaRPr/>
          </a:p>
        </p:txBody>
      </p:sp>
      <p:pic>
        <p:nvPicPr>
          <p:cNvPr id="938" name="Picture 10" descr="Picture 10"/>
          <p:cNvPicPr>
            <a:picLocks noChangeAspect="1"/>
          </p:cNvPicPr>
          <p:nvPr/>
        </p:nvPicPr>
        <p:blipFill>
          <a:blip r:embed="rId4">
            <a:extLst/>
          </a:blip>
          <a:stretch>
            <a:fillRect/>
          </a:stretch>
        </p:blipFill>
        <p:spPr>
          <a:xfrm>
            <a:off x="11437197" y="6356350"/>
            <a:ext cx="501651" cy="501650"/>
          </a:xfrm>
          <a:prstGeom prst="rect">
            <a:avLst/>
          </a:prstGeom>
          <a:ln w="12700">
            <a:miter lim="400000"/>
          </a:ln>
        </p:spPr>
      </p:pic>
      <p:sp>
        <p:nvSpPr>
          <p:cNvPr id="939" name="Número do Slide"/>
          <p:cNvSpPr txBox="1">
            <a:spLocks noGrp="1"/>
          </p:cNvSpPr>
          <p:nvPr>
            <p:ph type="sldNum" sz="quarter" idx="2"/>
          </p:nvPr>
        </p:nvSpPr>
        <p:spPr>
          <a:xfrm>
            <a:off x="757515" y="6416992"/>
            <a:ext cx="245403" cy="243841"/>
          </a:xfrm>
          <a:prstGeom prst="rect">
            <a:avLst/>
          </a:prstGeom>
        </p:spPr>
        <p:txBody>
          <a:bodyPr lIns="45719" tIns="45719" rIns="45719" bIns="45719"/>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30738043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Safe Harbor">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30973D80-F90C-2B41-AAF3-064791F626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E53C9232-0599-3244-B3FF-119F42A8021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 name="Text Field">
            <a:extLst>
              <a:ext uri="{FF2B5EF4-FFF2-40B4-BE49-F238E27FC236}">
                <a16:creationId xmlns:a16="http://schemas.microsoft.com/office/drawing/2014/main" id="{D33BCDAB-DBBA-254B-AFD8-DF688B981EF5}"/>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bg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Title">
            <a:extLst>
              <a:ext uri="{FF2B5EF4-FFF2-40B4-BE49-F238E27FC236}">
                <a16:creationId xmlns:a16="http://schemas.microsoft.com/office/drawing/2014/main" id="{9A5364F3-FAE0-7147-8F68-59CE44C73EFE}"/>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4529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41296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93906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dirty="0"/>
              <a:t>Confidential – © 2020 Oracle Internal/Restricted/Highly Restricted</a:t>
            </a:r>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98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24694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82940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1196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dirty="0"/>
              <a:t>Confidential – © 2020 Oracle Internal/Restricted/Highly Restricted</a:t>
            </a:r>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7227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1548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dirty="0"/>
              <a:t>Confidential – © 2020 Oracle Internal/Restricted/Highly Restricted</a:t>
            </a:r>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0645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3447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bg>
      <p:bgPr>
        <a:solidFill>
          <a:schemeClr val="bg2"/>
        </a:solidFill>
        <a:effectLst/>
      </p:bgPr>
    </p:bg>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A8C8B17C-79D1-7649-B765-8FC10C5F39B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2541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0626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00668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dirty="0"/>
              <a:t>Confidential – © 2020 Oracle Internal/Restricted/Highly Restricted</a:t>
            </a:r>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0380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dirty="0"/>
              <a:t>Confidential – © 2020 Oracle Internal/Restricted/Highly Restricted</a:t>
            </a:r>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9455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0412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486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193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6162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83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dirty="0"/>
              <a:t>Confidential – © 2020 Oracle Internal/Restricted/Highly Restricted</a:t>
            </a:r>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7663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bg>
      <p:bgPr>
        <a:solidFill>
          <a:schemeClr val="tx1"/>
        </a:solidFill>
        <a:effectLst/>
      </p:bgPr>
    </p:bg>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9E0CF6FF-2D61-1D4D-819D-4A9474040C34}"/>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604384E5-A601-EC42-8F35-140225F3EC4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solidFill>
                  <a:schemeClr val="bg1"/>
                </a:solidFill>
              </a:defRPr>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90920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954" y="739780"/>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CCFBCBB9-3E87-4CA1-83B0-67582BD9DCFA}" type="datetime1">
              <a:rPr lang="en-US" smtClean="0"/>
              <a:pPr/>
              <a:t>6/10/2021</a:t>
            </a:fld>
            <a:endParaRPr dirty="0"/>
          </a:p>
        </p:txBody>
      </p:sp>
      <p:sp>
        <p:nvSpPr>
          <p:cNvPr id="13" name="Text Placeholder 12"/>
          <p:cNvSpPr>
            <a:spLocks noGrp="1"/>
          </p:cNvSpPr>
          <p:nvPr>
            <p:ph type="body" sz="quarter" idx="13" hasCustomPrompt="1"/>
          </p:nvPr>
        </p:nvSpPr>
        <p:spPr>
          <a:xfrm>
            <a:off x="531954" y="3429456"/>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10" name="Slide Number Placeholder 5"/>
          <p:cNvSpPr txBox="1">
            <a:spLocks/>
          </p:cNvSpPr>
          <p:nvPr userDrawn="1"/>
        </p:nvSpPr>
        <p:spPr>
          <a:xfrm>
            <a:off x="11278951" y="6556248"/>
            <a:ext cx="381760" cy="182880"/>
          </a:xfrm>
          <a:prstGeom prst="rect">
            <a:avLst/>
          </a:prstGeom>
        </p:spPr>
        <p:txBody>
          <a:bodyPr vert="horz" wrap="none" lIns="0" tIns="0" rIns="0" bIns="0" rtlCol="0" anchor="ctr"/>
          <a:lstStyle>
            <a:defPPr>
              <a:defRPr lang="en-US"/>
            </a:defPPr>
            <a:lvl1pPr algn="r" rtl="0" fontAlgn="base">
              <a:spcBef>
                <a:spcPct val="0"/>
              </a:spcBef>
              <a:spcAft>
                <a:spcPct val="0"/>
              </a:spcAft>
              <a:defRPr sz="800" kern="1200">
                <a:solidFill>
                  <a:schemeClr val="tx1">
                    <a:lumMod val="60000"/>
                    <a:lumOff val="40000"/>
                  </a:schemeClr>
                </a:solidFill>
                <a:latin typeface="Arial" pitchFamily="34" charset="0"/>
                <a:ea typeface="+mn-ea"/>
                <a:cs typeface="Arial" pitchFamily="34" charset="0"/>
              </a:defRPr>
            </a:lvl1pPr>
            <a:lvl2pPr marL="457141" algn="l" rtl="0" fontAlgn="base">
              <a:spcBef>
                <a:spcPct val="0"/>
              </a:spcBef>
              <a:spcAft>
                <a:spcPct val="0"/>
              </a:spcAft>
              <a:defRPr kern="1200">
                <a:solidFill>
                  <a:schemeClr val="tx1"/>
                </a:solidFill>
                <a:latin typeface="Arial" pitchFamily="34" charset="0"/>
                <a:ea typeface="+mn-ea"/>
                <a:cs typeface="Arial" pitchFamily="34" charset="0"/>
              </a:defRPr>
            </a:lvl2pPr>
            <a:lvl3pPr marL="914285" algn="l" rtl="0" fontAlgn="base">
              <a:spcBef>
                <a:spcPct val="0"/>
              </a:spcBef>
              <a:spcAft>
                <a:spcPct val="0"/>
              </a:spcAft>
              <a:defRPr kern="1200">
                <a:solidFill>
                  <a:schemeClr val="tx1"/>
                </a:solidFill>
                <a:latin typeface="Arial" pitchFamily="34" charset="0"/>
                <a:ea typeface="+mn-ea"/>
                <a:cs typeface="Arial" pitchFamily="34" charset="0"/>
              </a:defRPr>
            </a:lvl3pPr>
            <a:lvl4pPr marL="1371428" algn="l" rtl="0" fontAlgn="base">
              <a:spcBef>
                <a:spcPct val="0"/>
              </a:spcBef>
              <a:spcAft>
                <a:spcPct val="0"/>
              </a:spcAft>
              <a:defRPr kern="1200">
                <a:solidFill>
                  <a:schemeClr val="tx1"/>
                </a:solidFill>
                <a:latin typeface="Arial" pitchFamily="34" charset="0"/>
                <a:ea typeface="+mn-ea"/>
                <a:cs typeface="Arial" pitchFamily="34" charset="0"/>
              </a:defRPr>
            </a:lvl4pPr>
            <a:lvl5pPr marL="1828572" algn="l" rtl="0" fontAlgn="base">
              <a:spcBef>
                <a:spcPct val="0"/>
              </a:spcBef>
              <a:spcAft>
                <a:spcPct val="0"/>
              </a:spcAft>
              <a:defRPr kern="1200">
                <a:solidFill>
                  <a:schemeClr val="tx1"/>
                </a:solidFill>
                <a:latin typeface="Arial" pitchFamily="34" charset="0"/>
                <a:ea typeface="+mn-ea"/>
                <a:cs typeface="Arial" pitchFamily="34" charset="0"/>
              </a:defRPr>
            </a:lvl5pPr>
            <a:lvl6pPr marL="2285713" algn="l" defTabSz="914285" rtl="0" eaLnBrk="1" latinLnBrk="0" hangingPunct="1">
              <a:defRPr kern="1200">
                <a:solidFill>
                  <a:schemeClr val="tx1"/>
                </a:solidFill>
                <a:latin typeface="Arial" pitchFamily="34" charset="0"/>
                <a:ea typeface="+mn-ea"/>
                <a:cs typeface="Arial" pitchFamily="34" charset="0"/>
              </a:defRPr>
            </a:lvl6pPr>
            <a:lvl7pPr marL="2742857" algn="l" defTabSz="914285" rtl="0" eaLnBrk="1" latinLnBrk="0" hangingPunct="1">
              <a:defRPr kern="1200">
                <a:solidFill>
                  <a:schemeClr val="tx1"/>
                </a:solidFill>
                <a:latin typeface="Arial" pitchFamily="34" charset="0"/>
                <a:ea typeface="+mn-ea"/>
                <a:cs typeface="Arial" pitchFamily="34" charset="0"/>
              </a:defRPr>
            </a:lvl7pPr>
            <a:lvl8pPr marL="3200000" algn="l" defTabSz="914285" rtl="0" eaLnBrk="1" latinLnBrk="0" hangingPunct="1">
              <a:defRPr kern="1200">
                <a:solidFill>
                  <a:schemeClr val="tx1"/>
                </a:solidFill>
                <a:latin typeface="Arial" pitchFamily="34" charset="0"/>
                <a:ea typeface="+mn-ea"/>
                <a:cs typeface="Arial" pitchFamily="34" charset="0"/>
              </a:defRPr>
            </a:lvl8pPr>
            <a:lvl9pPr marL="3657144" algn="l" defTabSz="914285" rtl="0" eaLnBrk="1" latinLnBrk="0" hangingPunct="1">
              <a:defRPr kern="1200">
                <a:solidFill>
                  <a:schemeClr val="tx1"/>
                </a:solidFill>
                <a:latin typeface="Arial" pitchFamily="34" charset="0"/>
                <a:ea typeface="+mn-ea"/>
                <a:cs typeface="Arial" pitchFamily="34" charset="0"/>
              </a:defRPr>
            </a:lvl9pPr>
          </a:lstStyle>
          <a:p>
            <a:fld id="{C51EAA63-D034-42AE-91FA-B13B9518C7BE}" type="slidenum">
              <a:rPr lang="en-US" sz="800" smtClean="0"/>
              <a:pPr/>
              <a:t>‹#›</a:t>
            </a:fld>
            <a:endParaRPr lang="en-US" sz="800" dirty="0"/>
          </a:p>
        </p:txBody>
      </p:sp>
    </p:spTree>
    <p:extLst>
      <p:ext uri="{BB962C8B-B14F-4D97-AF65-F5344CB8AC3E}">
        <p14:creationId xmlns:p14="http://schemas.microsoft.com/office/powerpoint/2010/main" val="288662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954" y="739780"/>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7A9F2709-8F50-4724-9763-F365875E75B1}" type="datetime1">
              <a:rPr lang="en-US" smtClean="0"/>
              <a:pPr/>
              <a:t>6/10/2021</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9" name="Slide Number Placeholder 5"/>
          <p:cNvSpPr>
            <a:spLocks noGrp="1"/>
          </p:cNvSpPr>
          <p:nvPr>
            <p:ph type="sldNum" sz="quarter" idx="4"/>
          </p:nvPr>
        </p:nvSpPr>
        <p:spPr>
          <a:xfrm>
            <a:off x="11278951"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202643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1_Title Slide with Picture">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991198" y="6556378"/>
            <a:ext cx="2788376" cy="182563"/>
          </a:xfrm>
          <a:prstGeom prst="rect">
            <a:avLst/>
          </a:prstGeom>
          <a:noFill/>
        </p:spPr>
        <p:txBody>
          <a:bodyPr wrap="none" lIns="0" tIns="0" rIns="0" bIns="0" anchor="ctr"/>
          <a:lstStyle/>
          <a:p>
            <a:pPr fontAlgn="auto">
              <a:spcBef>
                <a:spcPts val="0"/>
              </a:spcBef>
              <a:spcAft>
                <a:spcPts val="0"/>
              </a:spcAft>
              <a:defRPr/>
            </a:pPr>
            <a:r>
              <a:rPr sz="800" dirty="0">
                <a:solidFill>
                  <a:srgbClr val="5F5F5F"/>
                </a:solidFill>
                <a:latin typeface="+mn-lt"/>
                <a:cs typeface="+mn-cs"/>
              </a:rPr>
              <a:t>Copyright © 2014 Oracle and/or its affiliates. All rights reserved. </a:t>
            </a:r>
          </a:p>
        </p:txBody>
      </p:sp>
      <p:pic>
        <p:nvPicPr>
          <p:cNvPr id="6" name="Picture 15" descr="1.5X red tab for PPT.png"/>
          <p:cNvPicPr>
            <a:picLocks noChangeAspect="1"/>
          </p:cNvPicPr>
          <p:nvPr/>
        </p:nvPicPr>
        <p:blipFill>
          <a:blip r:embed="rId4" cstate="print"/>
          <a:srcRect/>
          <a:stretch>
            <a:fillRect/>
          </a:stretch>
        </p:blipFill>
        <p:spPr bwMode="ltGray">
          <a:xfrm>
            <a:off x="531952" y="6269038"/>
            <a:ext cx="1610144" cy="588963"/>
          </a:xfrm>
          <a:prstGeom prst="rect">
            <a:avLst/>
          </a:prstGeom>
          <a:noFill/>
          <a:ln w="9525">
            <a:noFill/>
            <a:miter lim="800000"/>
            <a:headEnd/>
            <a:tailEnd/>
          </a:ln>
        </p:spPr>
      </p:pic>
      <p:sp>
        <p:nvSpPr>
          <p:cNvPr id="2" name="Title 1"/>
          <p:cNvSpPr>
            <a:spLocks noGrp="1"/>
          </p:cNvSpPr>
          <p:nvPr>
            <p:ph type="ctrTitle"/>
          </p:nvPr>
        </p:nvSpPr>
        <p:spPr>
          <a:xfrm>
            <a:off x="531951" y="739781"/>
            <a:ext cx="8765283"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8766424"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951" y="3429453"/>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7" name="Date Placeholder 3"/>
          <p:cNvSpPr>
            <a:spLocks noGrp="1"/>
          </p:cNvSpPr>
          <p:nvPr>
            <p:ph type="dt" sz="half" idx="14"/>
          </p:nvPr>
        </p:nvSpPr>
        <p:spPr/>
        <p:txBody>
          <a:bodyPr/>
          <a:lstStyle>
            <a:lvl1pPr>
              <a:defRPr/>
            </a:lvl1pPr>
          </a:lstStyle>
          <a:p>
            <a:pPr>
              <a:defRPr/>
            </a:pPr>
            <a:fld id="{EA3F00A9-8BEE-47A8-8BDB-0B6D51A469FC}" type="datetime1">
              <a:rPr lang="en-US"/>
              <a:pPr>
                <a:defRPr/>
              </a:pPr>
              <a:t>6/10/2021</a:t>
            </a:fld>
            <a:endParaRPr dirty="0"/>
          </a:p>
        </p:txBody>
      </p:sp>
      <p:sp>
        <p:nvSpPr>
          <p:cNvPr id="10" name="Slide Number Placeholder 5"/>
          <p:cNvSpPr>
            <a:spLocks noGrp="1"/>
          </p:cNvSpPr>
          <p:nvPr>
            <p:ph type="sldNum" sz="quarter" idx="4"/>
          </p:nvPr>
        </p:nvSpPr>
        <p:spPr>
          <a:xfrm>
            <a:off x="11278951"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2039398945"/>
      </p:ext>
    </p:extLst>
  </p:cSld>
  <p:clrMapOvr>
    <a:overrideClrMapping bg1="dk1" tx1="lt1" bg2="dk2" tx2="lt2" accent1="accent1" accent2="accent2" accent3="accent3" accent4="accent4" accent5="accent5" accent6="accent6" hlink="hlink" folHlink="folHlink"/>
  </p:clrMapOvr>
  <p:transition spd="med">
    <p:fade/>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3"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sp>
        <p:nvSpPr>
          <p:cNvPr id="11" name="TextBox 10"/>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952" y="739780"/>
            <a:ext cx="8765283"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4" y="2286000"/>
            <a:ext cx="8766424"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79C014F-0D09-490D-913B-E155171F1DD9}" type="datetime1">
              <a:rPr lang="en-US" smtClean="0"/>
              <a:pPr/>
              <a:t>6/10/2021</a:t>
            </a:fld>
            <a:endParaRPr dirty="0"/>
          </a:p>
        </p:txBody>
      </p:sp>
      <p:sp>
        <p:nvSpPr>
          <p:cNvPr id="13" name="Text Placeholder 12"/>
          <p:cNvSpPr>
            <a:spLocks noGrp="1"/>
          </p:cNvSpPr>
          <p:nvPr>
            <p:ph type="body" sz="quarter" idx="13" hasCustomPrompt="1"/>
          </p:nvPr>
        </p:nvSpPr>
        <p:spPr>
          <a:xfrm>
            <a:off x="531952" y="3429456"/>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12" name="Slide Number Placeholder 5"/>
          <p:cNvSpPr txBox="1">
            <a:spLocks/>
          </p:cNvSpPr>
          <p:nvPr userDrawn="1"/>
        </p:nvSpPr>
        <p:spPr>
          <a:xfrm>
            <a:off x="11278951" y="6556248"/>
            <a:ext cx="381760" cy="182880"/>
          </a:xfrm>
          <a:prstGeom prst="rect">
            <a:avLst/>
          </a:prstGeom>
        </p:spPr>
        <p:txBody>
          <a:bodyPr vert="horz" wrap="none" lIns="0" tIns="0" rIns="0" bIns="0" rtlCol="0" anchor="ctr"/>
          <a:lstStyle>
            <a:defPPr>
              <a:defRPr lang="en-US"/>
            </a:defPPr>
            <a:lvl1pPr algn="r" rtl="0" fontAlgn="base">
              <a:spcBef>
                <a:spcPct val="0"/>
              </a:spcBef>
              <a:spcAft>
                <a:spcPct val="0"/>
              </a:spcAft>
              <a:defRPr sz="800" kern="1200">
                <a:solidFill>
                  <a:schemeClr val="tx1">
                    <a:lumMod val="60000"/>
                    <a:lumOff val="40000"/>
                  </a:schemeClr>
                </a:solidFill>
                <a:latin typeface="Arial" pitchFamily="34" charset="0"/>
                <a:ea typeface="+mn-ea"/>
                <a:cs typeface="Arial" pitchFamily="34" charset="0"/>
              </a:defRPr>
            </a:lvl1pPr>
            <a:lvl2pPr marL="457141" algn="l" rtl="0" fontAlgn="base">
              <a:spcBef>
                <a:spcPct val="0"/>
              </a:spcBef>
              <a:spcAft>
                <a:spcPct val="0"/>
              </a:spcAft>
              <a:defRPr kern="1200">
                <a:solidFill>
                  <a:schemeClr val="tx1"/>
                </a:solidFill>
                <a:latin typeface="Arial" pitchFamily="34" charset="0"/>
                <a:ea typeface="+mn-ea"/>
                <a:cs typeface="Arial" pitchFamily="34" charset="0"/>
              </a:defRPr>
            </a:lvl2pPr>
            <a:lvl3pPr marL="914285" algn="l" rtl="0" fontAlgn="base">
              <a:spcBef>
                <a:spcPct val="0"/>
              </a:spcBef>
              <a:spcAft>
                <a:spcPct val="0"/>
              </a:spcAft>
              <a:defRPr kern="1200">
                <a:solidFill>
                  <a:schemeClr val="tx1"/>
                </a:solidFill>
                <a:latin typeface="Arial" pitchFamily="34" charset="0"/>
                <a:ea typeface="+mn-ea"/>
                <a:cs typeface="Arial" pitchFamily="34" charset="0"/>
              </a:defRPr>
            </a:lvl3pPr>
            <a:lvl4pPr marL="1371428" algn="l" rtl="0" fontAlgn="base">
              <a:spcBef>
                <a:spcPct val="0"/>
              </a:spcBef>
              <a:spcAft>
                <a:spcPct val="0"/>
              </a:spcAft>
              <a:defRPr kern="1200">
                <a:solidFill>
                  <a:schemeClr val="tx1"/>
                </a:solidFill>
                <a:latin typeface="Arial" pitchFamily="34" charset="0"/>
                <a:ea typeface="+mn-ea"/>
                <a:cs typeface="Arial" pitchFamily="34" charset="0"/>
              </a:defRPr>
            </a:lvl4pPr>
            <a:lvl5pPr marL="1828572" algn="l" rtl="0" fontAlgn="base">
              <a:spcBef>
                <a:spcPct val="0"/>
              </a:spcBef>
              <a:spcAft>
                <a:spcPct val="0"/>
              </a:spcAft>
              <a:defRPr kern="1200">
                <a:solidFill>
                  <a:schemeClr val="tx1"/>
                </a:solidFill>
                <a:latin typeface="Arial" pitchFamily="34" charset="0"/>
                <a:ea typeface="+mn-ea"/>
                <a:cs typeface="Arial" pitchFamily="34" charset="0"/>
              </a:defRPr>
            </a:lvl5pPr>
            <a:lvl6pPr marL="2285713" algn="l" defTabSz="914285" rtl="0" eaLnBrk="1" latinLnBrk="0" hangingPunct="1">
              <a:defRPr kern="1200">
                <a:solidFill>
                  <a:schemeClr val="tx1"/>
                </a:solidFill>
                <a:latin typeface="Arial" pitchFamily="34" charset="0"/>
                <a:ea typeface="+mn-ea"/>
                <a:cs typeface="Arial" pitchFamily="34" charset="0"/>
              </a:defRPr>
            </a:lvl6pPr>
            <a:lvl7pPr marL="2742857" algn="l" defTabSz="914285" rtl="0" eaLnBrk="1" latinLnBrk="0" hangingPunct="1">
              <a:defRPr kern="1200">
                <a:solidFill>
                  <a:schemeClr val="tx1"/>
                </a:solidFill>
                <a:latin typeface="Arial" pitchFamily="34" charset="0"/>
                <a:ea typeface="+mn-ea"/>
                <a:cs typeface="Arial" pitchFamily="34" charset="0"/>
              </a:defRPr>
            </a:lvl7pPr>
            <a:lvl8pPr marL="3200000" algn="l" defTabSz="914285" rtl="0" eaLnBrk="1" latinLnBrk="0" hangingPunct="1">
              <a:defRPr kern="1200">
                <a:solidFill>
                  <a:schemeClr val="tx1"/>
                </a:solidFill>
                <a:latin typeface="Arial" pitchFamily="34" charset="0"/>
                <a:ea typeface="+mn-ea"/>
                <a:cs typeface="Arial" pitchFamily="34" charset="0"/>
              </a:defRPr>
            </a:lvl8pPr>
            <a:lvl9pPr marL="3657144" algn="l" defTabSz="914285" rtl="0" eaLnBrk="1" latinLnBrk="0" hangingPunct="1">
              <a:defRPr kern="1200">
                <a:solidFill>
                  <a:schemeClr val="tx1"/>
                </a:solidFill>
                <a:latin typeface="Arial" pitchFamily="34" charset="0"/>
                <a:ea typeface="+mn-ea"/>
                <a:cs typeface="Arial" pitchFamily="34" charset="0"/>
              </a:defRPr>
            </a:lvl9pPr>
          </a:lstStyle>
          <a:p>
            <a:fld id="{C51EAA63-D034-42AE-91FA-B13B9518C7BE}" type="slidenum">
              <a:rPr lang="en-US" sz="800" smtClean="0"/>
              <a:pPr/>
              <a:t>‹#›</a:t>
            </a:fld>
            <a:endParaRPr lang="en-US" sz="800" dirty="0"/>
          </a:p>
        </p:txBody>
      </p:sp>
    </p:spTree>
    <p:extLst>
      <p:ext uri="{BB962C8B-B14F-4D97-AF65-F5344CB8AC3E}">
        <p14:creationId xmlns:p14="http://schemas.microsoft.com/office/powerpoint/2010/main" val="211902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3"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sp>
        <p:nvSpPr>
          <p:cNvPr id="11" name="TextBox 10"/>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952" y="739780"/>
            <a:ext cx="8765283"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4" y="2286000"/>
            <a:ext cx="8766424"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60760870-0D4A-49DB-B874-F9F5AB21F087}" type="datetime1">
              <a:rPr lang="en-US" smtClean="0"/>
              <a:pPr/>
              <a:t>6/10/2021</a:t>
            </a:fld>
            <a:endParaRPr dirty="0"/>
          </a:p>
        </p:txBody>
      </p:sp>
      <p:sp>
        <p:nvSpPr>
          <p:cNvPr id="13" name="Text Placeholder 12"/>
          <p:cNvSpPr>
            <a:spLocks noGrp="1"/>
          </p:cNvSpPr>
          <p:nvPr>
            <p:ph type="body" sz="quarter" idx="13" hasCustomPrompt="1"/>
          </p:nvPr>
        </p:nvSpPr>
        <p:spPr>
          <a:xfrm>
            <a:off x="531952" y="3429456"/>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sp>
        <p:nvSpPr>
          <p:cNvPr id="21" name="Text Placeholder 12"/>
          <p:cNvSpPr>
            <a:spLocks noGrp="1"/>
          </p:cNvSpPr>
          <p:nvPr>
            <p:ph type="body" sz="quarter" idx="15" hasCustomPrompt="1"/>
          </p:nvPr>
        </p:nvSpPr>
        <p:spPr>
          <a:xfrm>
            <a:off x="9906994"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
        <p:nvSpPr>
          <p:cNvPr id="14" name="Slide Number Placeholder 5"/>
          <p:cNvSpPr>
            <a:spLocks noGrp="1"/>
          </p:cNvSpPr>
          <p:nvPr>
            <p:ph type="sldNum" sz="quarter" idx="4"/>
          </p:nvPr>
        </p:nvSpPr>
        <p:spPr>
          <a:xfrm>
            <a:off x="11278951"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965375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8A908BF-59AB-45A5-85AA-9C94C607F73F}" type="datetime1">
              <a:rPr lang="en-US" smtClean="0"/>
              <a:pPr/>
              <a:t>6/10/2021</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8541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57F56DD-BC89-47BA-9648-108CE55243C2}" type="datetime1">
              <a:rPr lang="en-US" smtClean="0"/>
              <a:pPr/>
              <a:t>6/10/2021</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954" y="1373746"/>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669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EBC0EE5F-FECD-4902-811E-0039D291A3E1}" type="datetime1">
              <a:rPr lang="en-US" smtClean="0"/>
              <a:pPr/>
              <a:t>6/10/2021</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00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A06A75-E3E5-4308-9952-E94CF9A2DBF9}" type="datetime1">
              <a:rPr lang="en-US" smtClean="0"/>
              <a:pPr/>
              <a:t>6/10/2021</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8429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3"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p>
        </p:txBody>
      </p:sp>
      <p:grpSp>
        <p:nvGrpSpPr>
          <p:cNvPr id="7" name="Group 6"/>
          <p:cNvGrpSpPr/>
          <p:nvPr/>
        </p:nvGrpSpPr>
        <p:grpSpPr bwMode="gray">
          <a:xfrm>
            <a:off x="-284"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14" name="TextBox 13"/>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2A3382A-53CF-4FFB-B3A8-F7BA7F734342}" type="datetime1">
              <a:rPr lang="en-US" smtClean="0"/>
              <a:pPr/>
              <a:t>6/10/2021</a:t>
            </a:fld>
            <a:endParaRPr dirty="0"/>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Tree>
    <p:extLst>
      <p:ext uri="{BB962C8B-B14F-4D97-AF65-F5344CB8AC3E}">
        <p14:creationId xmlns:p14="http://schemas.microsoft.com/office/powerpoint/2010/main" val="128092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bg>
      <p:bgPr>
        <a:solidFill>
          <a:schemeClr val="bg2"/>
        </a:solidFill>
        <a:effectLst/>
      </p:bgPr>
    </p:bg>
    <p:spTree>
      <p:nvGrpSpPr>
        <p:cNvPr id="1" name=""/>
        <p:cNvGrpSpPr/>
        <p:nvPr/>
      </p:nvGrpSpPr>
      <p:grpSpPr>
        <a:xfrm>
          <a:off x="0" y="0"/>
          <a:ext cx="0" cy="0"/>
          <a:chOff x="0" y="0"/>
          <a:chExt cx="0" cy="0"/>
        </a:xfrm>
      </p:grpSpPr>
      <p:pic>
        <p:nvPicPr>
          <p:cNvPr id="32" name="Data Texture Cloud">
            <a:extLst>
              <a:ext uri="{FF2B5EF4-FFF2-40B4-BE49-F238E27FC236}">
                <a16:creationId xmlns:a16="http://schemas.microsoft.com/office/drawing/2014/main" id="{4F1E65AD-22C9-374C-97B0-B5C16E332CB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1F2D107A-3A71-E74E-9042-888785621363}"/>
              </a:ext>
            </a:extLst>
          </p:cNvPr>
          <p:cNvSpPr>
            <a:spLocks noGrp="1"/>
          </p:cNvSpPr>
          <p:nvPr>
            <p:ph type="body" sz="quarter" idx="2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9527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9914" y="533400"/>
            <a:ext cx="6070139"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953"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D78575-7882-4B63-B2E5-F21FC533C2C8}"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881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8"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6E077EF-EA07-482F-A6B0-7DE68EC1892B}"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541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8" y="1905000"/>
            <a:ext cx="8458816"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84B2DD60-B8D6-4BE4-A732-DA7E21F57ED9}"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950" y="1905000"/>
            <a:ext cx="2195132"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95811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1EA034-136E-45BF-AFF8-E0D7461AE614}"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8738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5" y="1524001"/>
            <a:ext cx="3475625"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8188" y="1524001"/>
            <a:ext cx="3475625"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ACA72A-9C12-4FB8-9EF2-BBC20E571F26}"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4423" y="1524001"/>
            <a:ext cx="3475625"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6431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6"/>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6"/>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53E617-6C20-4C58-A78D-7FFCA5A80142}"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952" y="3810006"/>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8441" y="3810006"/>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308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FB89CE0-6ADD-491B-8C76-FA769D5F7678}"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954"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8"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3938"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55240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03051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5597E65-540E-4318-89BE-5E3F8C9C0A9F}" type="datetime1">
              <a:rPr lang="en-US" smtClean="0"/>
              <a:pPr/>
              <a:t>6/10/2021</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149658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951" y="2362200"/>
            <a:ext cx="541465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5390" y="2362200"/>
            <a:ext cx="541465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39B80D-18A5-45A1-BBA7-F22B68ABA978}" type="datetime1">
              <a:rPr lang="en-US" smtClean="0"/>
              <a:pPr/>
              <a:t>6/10/2021</a:t>
            </a:fld>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07807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3CC3BB-E87C-4B7A-993B-BA2C7D461F92}" type="datetime1">
              <a:rPr lang="en-US" smtClean="0"/>
              <a:pPr/>
              <a:t>6/10/2021</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093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2.jpe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2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image" Target="../media/image35.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theme" Target="../theme/theme3.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image" Target="../media/image35.png"/><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theme" Target="../theme/theme4.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image" Target="../media/image45.png"/><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theme" Target="../theme/theme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762000" y="508000"/>
            <a:ext cx="10671048" cy="822960"/>
          </a:xfrm>
          <a:prstGeom prst="rect">
            <a:avLst/>
          </a:prstGeom>
        </p:spPr>
        <p:txBody>
          <a:bodyPr vert="horz" lIns="0" tIns="0" rIns="0" bIns="0" rtlCol="0" anchor="ctr">
            <a:noAutofit/>
          </a:bodyPr>
          <a:lstStyle/>
          <a:p>
            <a:r>
              <a:rPr lang="en-US" dirty="0"/>
              <a:t>Headline</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2021, </a:t>
            </a:r>
            <a:r>
              <a:rPr lang="en-US" dirty="0"/>
              <a:t>Oracle and/or its affiliates  |  Confidential: Internal/Restricted/Highly Restricted</a:t>
            </a:r>
          </a:p>
        </p:txBody>
      </p:sp>
      <p:sp>
        <p:nvSpPr>
          <p:cNvPr id="5" name="Text Placeholder 4">
            <a:extLst>
              <a:ext uri="{FF2B5EF4-FFF2-40B4-BE49-F238E27FC236}">
                <a16:creationId xmlns:a16="http://schemas.microsoft.com/office/drawing/2014/main" id="{2F704250-C0B4-A84F-9EB2-31C880A9C2D6}"/>
              </a:ext>
            </a:extLst>
          </p:cNvPr>
          <p:cNvSpPr>
            <a:spLocks noGrp="1"/>
          </p:cNvSpPr>
          <p:nvPr>
            <p:ph type="body" idx="1"/>
          </p:nvPr>
        </p:nvSpPr>
        <p:spPr>
          <a:xfrm>
            <a:off x="758952" y="1837944"/>
            <a:ext cx="10671048" cy="4261104"/>
          </a:xfrm>
          <a:prstGeom prst="rect">
            <a:avLst/>
          </a:prstGeom>
        </p:spPr>
        <p:txBody>
          <a:bodyPr vert="horz" lIns="0" tIns="0" rIns="0" bIns="0" rtlCol="0">
            <a:noAutofit/>
          </a:bodyPr>
          <a:lstStyle/>
          <a:p>
            <a:pPr lvl="0"/>
            <a:r>
              <a:rPr lang="en-US" dirty="0"/>
              <a:t>Click to edit Master text styles</a:t>
            </a:r>
          </a:p>
          <a:p>
            <a:pPr lvl="1"/>
            <a:r>
              <a:rPr lang="en-US" dirty="0"/>
              <a:t>First indent</a:t>
            </a:r>
          </a:p>
          <a:p>
            <a:pPr lvl="2"/>
            <a:r>
              <a:rPr lang="en-US" dirty="0"/>
              <a:t>Second indent</a:t>
            </a:r>
          </a:p>
          <a:p>
            <a:pPr lvl="3"/>
            <a:r>
              <a:rPr lang="en-US" dirty="0"/>
              <a:t>Third indent</a:t>
            </a:r>
          </a:p>
          <a:p>
            <a:pPr lvl="4"/>
            <a:r>
              <a:rPr lang="en-US" dirty="0"/>
              <a:t>Fourth indent</a:t>
            </a:r>
          </a:p>
          <a:p>
            <a:pPr lvl="5"/>
            <a:r>
              <a:rPr lang="en-US" dirty="0"/>
              <a:t>Fifth indent</a:t>
            </a:r>
          </a:p>
          <a:p>
            <a:pPr lvl="6"/>
            <a:r>
              <a:rPr lang="en-US" dirty="0"/>
              <a:t>Sixth indent</a:t>
            </a:r>
          </a:p>
        </p:txBody>
      </p:sp>
      <p:sp>
        <p:nvSpPr>
          <p:cNvPr id="8" name="Slide Number">
            <a:extLst>
              <a:ext uri="{FF2B5EF4-FFF2-40B4-BE49-F238E27FC236}">
                <a16:creationId xmlns:a16="http://schemas.microsoft.com/office/drawing/2014/main" id="{C174EA89-E19D-6245-A011-4F7EB78FF170}"/>
              </a:ext>
            </a:extLst>
          </p:cNvPr>
          <p:cNvSpPr txBox="1">
            <a:spLocks/>
          </p:cNvSpPr>
          <p:nvPr userDrawn="1"/>
        </p:nvSpPr>
        <p:spPr>
          <a:xfrm>
            <a:off x="762000" y="6057900"/>
            <a:ext cx="234696"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280162523"/>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 id="2147483948" r:id="rId19"/>
    <p:sldLayoutId id="2147483949" r:id="rId20"/>
    <p:sldLayoutId id="2147483950" r:id="rId21"/>
    <p:sldLayoutId id="2147483951" r:id="rId22"/>
    <p:sldLayoutId id="2147483952" r:id="rId23"/>
    <p:sldLayoutId id="2147483953" r:id="rId24"/>
    <p:sldLayoutId id="2147483954" r:id="rId25"/>
    <p:sldLayoutId id="2147483955" r:id="rId26"/>
    <p:sldLayoutId id="2147483956" r:id="rId27"/>
    <p:sldLayoutId id="2147483957" r:id="rId28"/>
    <p:sldLayoutId id="2147483958" r:id="rId29"/>
    <p:sldLayoutId id="2147483959" r:id="rId30"/>
    <p:sldLayoutId id="2147483960" r:id="rId31"/>
    <p:sldLayoutId id="2147483961" r:id="rId32"/>
    <p:sldLayoutId id="2147483962" r:id="rId33"/>
    <p:sldLayoutId id="2147483963" r:id="rId34"/>
    <p:sldLayoutId id="2147483964" r:id="rId35"/>
    <p:sldLayoutId id="2147483965" r:id="rId36"/>
    <p:sldLayoutId id="2147483966" r:id="rId37"/>
    <p:sldLayoutId id="2147483967" r:id="rId38"/>
    <p:sldLayoutId id="2147483968" r:id="rId39"/>
    <p:sldLayoutId id="2147483969" r:id="rId40"/>
    <p:sldLayoutId id="2147483970" r:id="rId41"/>
    <p:sldLayoutId id="2147483971" r:id="rId42"/>
    <p:sldLayoutId id="2147483972" r:id="rId43"/>
    <p:sldLayoutId id="2147483973" r:id="rId44"/>
    <p:sldLayoutId id="2147483974" r:id="rId45"/>
    <p:sldLayoutId id="2147483975" r:id="rId46"/>
    <p:sldLayoutId id="2147483976" r:id="rId47"/>
    <p:sldLayoutId id="2147483977" r:id="rId48"/>
    <p:sldLayoutId id="2147483978" r:id="rId49"/>
    <p:sldLayoutId id="2147483979" r:id="rId50"/>
    <p:sldLayoutId id="2147483980" r:id="rId51"/>
    <p:sldLayoutId id="2147483981" r:id="rId52"/>
    <p:sldLayoutId id="2147483982" r:id="rId53"/>
    <p:sldLayoutId id="2147483983" r:id="rId54"/>
    <p:sldLayoutId id="2147483984" r:id="rId55"/>
    <p:sldLayoutId id="2147483985" r:id="rId56"/>
    <p:sldLayoutId id="2147483986" r:id="rId57"/>
    <p:sldLayoutId id="2147483987" r:id="rId58"/>
    <p:sldLayoutId id="2147483988" r:id="rId59"/>
    <p:sldLayoutId id="2147484273" r:id="rId60"/>
  </p:sldLayoutIdLst>
  <p:hf hdr="0" dt="0"/>
  <p:txStyles>
    <p:titleStyle>
      <a:lvl1pPr algn="l" defTabSz="914400" rtl="0" eaLnBrk="1" latinLnBrk="0" hangingPunct="1">
        <a:lnSpc>
          <a:spcPct val="95000"/>
        </a:lnSpc>
        <a:spcBef>
          <a:spcPct val="0"/>
        </a:spcBef>
        <a:buNone/>
        <a:defRPr sz="4000" kern="1200">
          <a:solidFill>
            <a:schemeClr val="tx1"/>
          </a:solidFill>
          <a:latin typeface="+mj-lt"/>
          <a:ea typeface="+mj-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6">
          <p15:clr>
            <a:srgbClr val="F26B43"/>
          </p15:clr>
        </p15:guide>
        <p15:guide id="2" orient="horz" pos="40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dirty="0"/>
              <a:t>Confidential – © 2020 Oracle Internal/Restricted/Highly Restricted</a:t>
            </a:r>
          </a:p>
        </p:txBody>
      </p:sp>
    </p:spTree>
    <p:extLst>
      <p:ext uri="{BB962C8B-B14F-4D97-AF65-F5344CB8AC3E}">
        <p14:creationId xmlns:p14="http://schemas.microsoft.com/office/powerpoint/2010/main" val="1067754433"/>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4" y="0"/>
            <a:ext cx="12192574"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64405" y="6556248"/>
            <a:ext cx="1226717"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B5E654D-AC76-4603-8EE3-C744DF90C3C5}" type="datetime1">
              <a:rPr lang="en-US" smtClean="0"/>
              <a:pPr/>
              <a:t>6/10/2021</a:t>
            </a:fld>
            <a:endParaRPr dirty="0"/>
          </a:p>
        </p:txBody>
      </p:sp>
      <p:sp>
        <p:nvSpPr>
          <p:cNvPr id="6" name="Slide Number Placeholder 5"/>
          <p:cNvSpPr>
            <a:spLocks noGrp="1"/>
          </p:cNvSpPr>
          <p:nvPr>
            <p:ph type="sldNum" sz="quarter" idx="4"/>
          </p:nvPr>
        </p:nvSpPr>
        <p:spPr>
          <a:xfrm>
            <a:off x="11278951"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a:t>
            </a:r>
          </a:p>
        </p:txBody>
      </p:sp>
      <p:pic>
        <p:nvPicPr>
          <p:cNvPr id="19" name="Picture 18" descr="1.5X red tab for PPT.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Tree>
    <p:extLst>
      <p:ext uri="{BB962C8B-B14F-4D97-AF65-F5344CB8AC3E}">
        <p14:creationId xmlns:p14="http://schemas.microsoft.com/office/powerpoint/2010/main" val="2542406166"/>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 id="2147484103" r:id="rId16"/>
    <p:sldLayoutId id="2147484104" r:id="rId17"/>
    <p:sldLayoutId id="2147484105" r:id="rId18"/>
    <p:sldLayoutId id="2147484106" r:id="rId19"/>
    <p:sldLayoutId id="2147484107" r:id="rId20"/>
    <p:sldLayoutId id="2147484108" r:id="rId21"/>
    <p:sldLayoutId id="2147484109" r:id="rId22"/>
    <p:sldLayoutId id="2147484110" r:id="rId23"/>
    <p:sldLayoutId id="2147484111" r:id="rId24"/>
    <p:sldLayoutId id="2147484112" r:id="rId25"/>
    <p:sldLayoutId id="2147484113" r:id="rId26"/>
    <p:sldLayoutId id="2147484114" r:id="rId27"/>
    <p:sldLayoutId id="2147484115" r:id="rId28"/>
    <p:sldLayoutId id="2147484116" r:id="rId29"/>
    <p:sldLayoutId id="2147484117" r:id="rId30"/>
    <p:sldLayoutId id="2147484118" r:id="rId31"/>
    <p:sldLayoutId id="2147484119" r:id="rId32"/>
    <p:sldLayoutId id="2147484120" r:id="rId33"/>
    <p:sldLayoutId id="2147484121" r:id="rId34"/>
    <p:sldLayoutId id="2147484122"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4" y="0"/>
            <a:ext cx="12192574"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64405" y="6556248"/>
            <a:ext cx="1226717"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B5E654D-AC76-4603-8EE3-C744DF90C3C5}" type="datetime1">
              <a:rPr lang="en-US" smtClean="0"/>
              <a:pPr/>
              <a:t>6/10/2021</a:t>
            </a:fld>
            <a:endParaRPr dirty="0"/>
          </a:p>
        </p:txBody>
      </p:sp>
      <p:sp>
        <p:nvSpPr>
          <p:cNvPr id="6" name="Slide Number Placeholder 5"/>
          <p:cNvSpPr>
            <a:spLocks noGrp="1"/>
          </p:cNvSpPr>
          <p:nvPr>
            <p:ph type="sldNum" sz="quarter" idx="4"/>
          </p:nvPr>
        </p:nvSpPr>
        <p:spPr>
          <a:xfrm>
            <a:off x="11278951"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91201" y="6556248"/>
            <a:ext cx="2788377"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a:t>
            </a:r>
          </a:p>
        </p:txBody>
      </p:sp>
      <p:pic>
        <p:nvPicPr>
          <p:cNvPr id="19" name="Picture 18" descr="1.5X red tab for PPT.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bwMode="ltGray">
          <a:xfrm>
            <a:off x="531951" y="6268262"/>
            <a:ext cx="1610674" cy="589743"/>
          </a:xfrm>
          <a:prstGeom prst="rect">
            <a:avLst/>
          </a:prstGeom>
        </p:spPr>
      </p:pic>
    </p:spTree>
    <p:extLst>
      <p:ext uri="{BB962C8B-B14F-4D97-AF65-F5344CB8AC3E}">
        <p14:creationId xmlns:p14="http://schemas.microsoft.com/office/powerpoint/2010/main" val="85418023"/>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 id="2147484157" r:id="rId15"/>
    <p:sldLayoutId id="2147484158" r:id="rId16"/>
    <p:sldLayoutId id="2147484159" r:id="rId17"/>
    <p:sldLayoutId id="2147484160" r:id="rId18"/>
    <p:sldLayoutId id="2147484161" r:id="rId19"/>
    <p:sldLayoutId id="2147484162" r:id="rId20"/>
    <p:sldLayoutId id="2147484163" r:id="rId21"/>
    <p:sldLayoutId id="2147484164" r:id="rId22"/>
    <p:sldLayoutId id="2147484165" r:id="rId23"/>
    <p:sldLayoutId id="2147484166" r:id="rId24"/>
    <p:sldLayoutId id="2147484167" r:id="rId25"/>
    <p:sldLayoutId id="2147484168" r:id="rId26"/>
    <p:sldLayoutId id="2147484169" r:id="rId27"/>
    <p:sldLayoutId id="2147484170" r:id="rId28"/>
    <p:sldLayoutId id="2147484171" r:id="rId29"/>
    <p:sldLayoutId id="2147484172" r:id="rId30"/>
    <p:sldLayoutId id="2147484173" r:id="rId31"/>
    <p:sldLayoutId id="2147484174" r:id="rId32"/>
    <p:sldLayoutId id="2147484175" r:id="rId33"/>
    <p:sldLayoutId id="2147484176" r:id="rId34"/>
    <p:sldLayoutId id="2147484177" r:id="rId35"/>
    <p:sldLayoutId id="2147484178"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27155" y="6556248"/>
            <a:ext cx="333554"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8125634"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2019, Oracle and/or its affiliates. All rights reserved. </a:t>
            </a:r>
          </a:p>
        </p:txBody>
      </p:sp>
      <p:pic>
        <p:nvPicPr>
          <p:cNvPr id="16" name="Picture 15" descr="Oracle logo in white on red staging background"/>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468783441"/>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370"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69.jpeg"/><Relationship Id="rId4" Type="http://schemas.openxmlformats.org/officeDocument/2006/relationships/image" Target="../media/image6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7.xml"/><Relationship Id="rId1" Type="http://schemas.openxmlformats.org/officeDocument/2006/relationships/themeOverride" Target="../theme/themeOverride4.xml"/><Relationship Id="rId4" Type="http://schemas.openxmlformats.org/officeDocument/2006/relationships/image" Target="../media/image70.jpeg"/></Relationships>
</file>

<file path=ppt/slides/_rels/slide1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7.xml"/><Relationship Id="rId1" Type="http://schemas.openxmlformats.org/officeDocument/2006/relationships/themeOverride" Target="../theme/themeOverride5.xml"/><Relationship Id="rId4" Type="http://schemas.openxmlformats.org/officeDocument/2006/relationships/image" Target="../media/image81.jpeg"/></Relationships>
</file>

<file path=ppt/slides/_rels/slide2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57.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linkedin.com/in/liliandba" TargetMode="Externa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8.jpeg"/><Relationship Id="rId5" Type="http://schemas.openxmlformats.org/officeDocument/2006/relationships/image" Target="../media/image57.jpg"/><Relationship Id="rId4" Type="http://schemas.openxmlformats.org/officeDocument/2006/relationships/image" Target="../media/image56.jpg"/></Relationships>
</file>

<file path=ppt/slides/_rels/slide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xml"/><Relationship Id="rId1" Type="http://schemas.openxmlformats.org/officeDocument/2006/relationships/slideLayout" Target="../slideLayouts/slideLayout15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hemeOverride" Target="../theme/themeOverride3.xml"/><Relationship Id="rId5" Type="http://schemas.microsoft.com/office/2007/relationships/hdphoto" Target="../media/hdphoto2.wdp"/><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508D48-7361-9048-9352-7BB9006435BB}"/>
              </a:ext>
            </a:extLst>
          </p:cNvPr>
          <p:cNvSpPr>
            <a:spLocks noGrp="1"/>
          </p:cNvSpPr>
          <p:nvPr>
            <p:ph type="ftr" sz="quarter" idx="3"/>
          </p:nvPr>
        </p:nvSpPr>
        <p:spPr/>
        <p:txBody>
          <a:bodyPr/>
          <a:lstStyle/>
          <a:p>
            <a:r>
              <a:rPr lang="en-US" dirty="0"/>
              <a:t>Copyright © </a:t>
            </a:r>
            <a:r>
              <a:rPr lang="en-US" dirty="0" smtClean="0"/>
              <a:t>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FEAA24AE-4C2F-5443-825F-525AB95BBE96}"/>
              </a:ext>
            </a:extLst>
          </p:cNvPr>
          <p:cNvSpPr>
            <a:spLocks noGrp="1"/>
          </p:cNvSpPr>
          <p:nvPr>
            <p:ph type="sldNum" sz="quarter" idx="4"/>
          </p:nvPr>
        </p:nvSpPr>
        <p:spPr/>
        <p:txBody>
          <a:bodyPr/>
          <a:lstStyle/>
          <a:p>
            <a:fld id="{345D60D9-5372-5F40-9443-0F9AE5BDC3C8}" type="slidenum">
              <a:rPr lang="en-US" smtClean="0"/>
              <a:pPr/>
              <a:t>1</a:t>
            </a:fld>
            <a:endParaRPr lang="en-US" dirty="0"/>
          </a:p>
        </p:txBody>
      </p:sp>
      <p:sp>
        <p:nvSpPr>
          <p:cNvPr id="4" name="Text Placeholder 3">
            <a:extLst>
              <a:ext uri="{FF2B5EF4-FFF2-40B4-BE49-F238E27FC236}">
                <a16:creationId xmlns:a16="http://schemas.microsoft.com/office/drawing/2014/main" id="{3419907D-1E17-6F48-8C56-CD9D430380F6}"/>
              </a:ext>
            </a:extLst>
          </p:cNvPr>
          <p:cNvSpPr>
            <a:spLocks noGrp="1"/>
          </p:cNvSpPr>
          <p:nvPr>
            <p:ph type="body" sz="quarter" idx="36"/>
          </p:nvPr>
        </p:nvSpPr>
        <p:spPr/>
        <p:txBody>
          <a:bodyPr/>
          <a:lstStyle/>
          <a:p>
            <a:r>
              <a:rPr lang="pt-BR" dirty="0" smtClean="0"/>
              <a:t>Solution Engineer/Knowledge Development</a:t>
            </a:r>
            <a:endParaRPr lang="en-US" dirty="0"/>
          </a:p>
          <a:p>
            <a:r>
              <a:rPr lang="en-US" dirty="0" smtClean="0"/>
              <a:t>SMB Knowledge Team</a:t>
            </a:r>
            <a:endParaRPr lang="en-US" dirty="0"/>
          </a:p>
        </p:txBody>
      </p:sp>
      <p:sp>
        <p:nvSpPr>
          <p:cNvPr id="5" name="Text Placeholder 4">
            <a:extLst>
              <a:ext uri="{FF2B5EF4-FFF2-40B4-BE49-F238E27FC236}">
                <a16:creationId xmlns:a16="http://schemas.microsoft.com/office/drawing/2014/main" id="{247EB7C5-FF86-F74D-A5CC-F68A2B7A2228}"/>
              </a:ext>
            </a:extLst>
          </p:cNvPr>
          <p:cNvSpPr>
            <a:spLocks noGrp="1"/>
          </p:cNvSpPr>
          <p:nvPr>
            <p:ph type="body" sz="quarter" idx="37"/>
          </p:nvPr>
        </p:nvSpPr>
        <p:spPr/>
        <p:txBody>
          <a:bodyPr/>
          <a:lstStyle/>
          <a:p>
            <a:r>
              <a:rPr lang="en-US" dirty="0" err="1" smtClean="0"/>
              <a:t>Lílian</a:t>
            </a:r>
            <a:r>
              <a:rPr lang="en-US" dirty="0" smtClean="0"/>
              <a:t> Barroso Yamaguti</a:t>
            </a:r>
            <a:endParaRPr lang="en-US" dirty="0"/>
          </a:p>
        </p:txBody>
      </p:sp>
      <p:sp>
        <p:nvSpPr>
          <p:cNvPr id="15" name="Title 3"/>
          <p:cNvSpPr txBox="1">
            <a:spLocks/>
          </p:cNvSpPr>
          <p:nvPr/>
        </p:nvSpPr>
        <p:spPr>
          <a:xfrm>
            <a:off x="4918841" y="2190378"/>
            <a:ext cx="7047187" cy="1025922"/>
          </a:xfrm>
          <a:prstGeom prst="rect">
            <a:avLst/>
          </a:prstGeom>
        </p:spPr>
        <p:txBody>
          <a:bodyPr/>
          <a:lstStyle>
            <a:lvl1pPr algn="l" defTabSz="914400" rtl="0" eaLnBrk="1" latinLnBrk="0" hangingPunct="1">
              <a:lnSpc>
                <a:spcPct val="95000"/>
              </a:lnSpc>
              <a:spcBef>
                <a:spcPct val="0"/>
              </a:spcBef>
              <a:buNone/>
              <a:defRPr sz="4000" kern="1200">
                <a:solidFill>
                  <a:schemeClr val="tx1"/>
                </a:solidFill>
                <a:latin typeface="+mj-lt"/>
                <a:ea typeface="+mj-ea"/>
                <a:cs typeface="+mj-cs"/>
              </a:defRPr>
            </a:lvl1pPr>
          </a:lstStyle>
          <a:p>
            <a:r>
              <a:rPr lang="pt-BR" altLang="pt-BR" b="1" dirty="0"/>
              <a:t>Trilha – Dev+Ops | </a:t>
            </a:r>
            <a:r>
              <a:rPr lang="pt-BR" altLang="pt-BR" b="1" dirty="0" smtClean="0"/>
              <a:t>Oracle</a:t>
            </a:r>
          </a:p>
          <a:p>
            <a:endParaRPr lang="pt-BR" sz="2400" dirty="0" smtClean="0">
              <a:solidFill>
                <a:srgbClr val="AE562C"/>
              </a:solidFill>
              <a:latin typeface="Oracle Sans" panose="020B0503020204020204" pitchFamily="34" charset="0"/>
              <a:cs typeface="Oracle Sans" panose="020B0503020204020204" pitchFamily="34" charset="0"/>
            </a:endParaRPr>
          </a:p>
          <a:p>
            <a:r>
              <a:rPr lang="pt-BR" sz="2400" dirty="0" smtClean="0">
                <a:solidFill>
                  <a:srgbClr val="AE562C"/>
                </a:solidFill>
                <a:latin typeface="Oracle Sans" panose="020B0503020204020204" pitchFamily="34" charset="0"/>
                <a:cs typeface="Oracle Sans" panose="020B0503020204020204" pitchFamily="34" charset="0"/>
              </a:rPr>
              <a:t>DB...Ops!</a:t>
            </a:r>
          </a:p>
          <a:p>
            <a:r>
              <a:rPr lang="pt-BR" sz="2400" dirty="0" smtClean="0">
                <a:solidFill>
                  <a:srgbClr val="AE562C"/>
                </a:solidFill>
                <a:latin typeface="Oracle Sans" panose="020B0503020204020204" pitchFamily="34" charset="0"/>
                <a:cs typeface="Oracle Sans" panose="020B0503020204020204" pitchFamily="34" charset="0"/>
              </a:rPr>
              <a:t>Como </a:t>
            </a:r>
            <a:r>
              <a:rPr lang="pt-BR" sz="2400" dirty="0">
                <a:solidFill>
                  <a:srgbClr val="AE562C"/>
                </a:solidFill>
                <a:latin typeface="Oracle Sans" panose="020B0503020204020204" pitchFamily="34" charset="0"/>
                <a:cs typeface="Oracle Sans" panose="020B0503020204020204" pitchFamily="34" charset="0"/>
              </a:rPr>
              <a:t>fugir das "trampas" da operação</a:t>
            </a:r>
            <a:endParaRPr lang="pt-BR" sz="2400" dirty="0" smtClean="0">
              <a:solidFill>
                <a:srgbClr val="AE562C"/>
              </a:solidFill>
              <a:latin typeface="Oracle Sans" panose="020B0503020204020204" pitchFamily="34" charset="0"/>
              <a:cs typeface="Oracle Sans" panose="020B0503020204020204" pitchFamily="34" charset="0"/>
            </a:endParaRPr>
          </a:p>
          <a:p>
            <a:endParaRPr lang="pt-BR" sz="2400" dirty="0" smtClean="0">
              <a:solidFill>
                <a:srgbClr val="AE562C"/>
              </a:solidFill>
              <a:latin typeface="Oracle Sans" panose="020B0503020204020204" pitchFamily="34" charset="0"/>
              <a:cs typeface="Oracle Sans" panose="020B0503020204020204" pitchFamily="34" charset="0"/>
            </a:endParaRPr>
          </a:p>
          <a:p>
            <a:r>
              <a:rPr lang="pt-BR" sz="2400" dirty="0" smtClean="0">
                <a:solidFill>
                  <a:srgbClr val="AE562C"/>
                </a:solidFill>
                <a:latin typeface="Oracle Sans" panose="020B0503020204020204" pitchFamily="34" charset="0"/>
                <a:cs typeface="Oracle Sans" panose="020B0503020204020204" pitchFamily="34" charset="0"/>
              </a:rPr>
              <a:t>10/Junho/2021</a:t>
            </a:r>
            <a:endParaRPr lang="en-US" sz="2400" dirty="0">
              <a:solidFill>
                <a:srgbClr val="AE562C"/>
              </a:solidFill>
              <a:latin typeface="Oracle Sans" panose="020B0503020204020204" pitchFamily="34" charset="0"/>
              <a:cs typeface="Oracle Sans" panose="020B0503020204020204" pitchFamily="34" charset="0"/>
            </a:endParaRPr>
          </a:p>
          <a:p>
            <a:endParaRPr lang="pt-BR" dirty="0">
              <a:solidFill>
                <a:srgbClr val="312D2A"/>
              </a:solidFill>
            </a:endParaRPr>
          </a:p>
        </p:txBody>
      </p:sp>
      <p:pic>
        <p:nvPicPr>
          <p:cNvPr id="9" name="Picture 8"/>
          <p:cNvPicPr>
            <a:picLocks noChangeAspect="1"/>
          </p:cNvPicPr>
          <p:nvPr/>
        </p:nvPicPr>
        <p:blipFill>
          <a:blip r:embed="rId2"/>
          <a:stretch>
            <a:fillRect/>
          </a:stretch>
        </p:blipFill>
        <p:spPr>
          <a:xfrm>
            <a:off x="9622545" y="697138"/>
            <a:ext cx="2176169" cy="955391"/>
          </a:xfrm>
          <a:prstGeom prst="rect">
            <a:avLst/>
          </a:prstGeom>
        </p:spPr>
      </p:pic>
      <p:pic>
        <p:nvPicPr>
          <p:cNvPr id="6" name="Picture 5"/>
          <p:cNvPicPr>
            <a:picLocks noChangeAspect="1"/>
          </p:cNvPicPr>
          <p:nvPr/>
        </p:nvPicPr>
        <p:blipFill>
          <a:blip r:embed="rId3"/>
          <a:stretch>
            <a:fillRect/>
          </a:stretch>
        </p:blipFill>
        <p:spPr>
          <a:xfrm>
            <a:off x="598267" y="2190378"/>
            <a:ext cx="4048665" cy="2399209"/>
          </a:xfrm>
          <a:prstGeom prst="rect">
            <a:avLst/>
          </a:prstGeom>
        </p:spPr>
      </p:pic>
    </p:spTree>
    <p:extLst>
      <p:ext uri="{BB962C8B-B14F-4D97-AF65-F5344CB8AC3E}">
        <p14:creationId xmlns:p14="http://schemas.microsoft.com/office/powerpoint/2010/main" val="97964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10</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en-US" b="1" dirty="0" smtClean="0"/>
              <a:t>On-premises</a:t>
            </a:r>
          </a:p>
          <a:p>
            <a:r>
              <a:rPr lang="pt-BR" dirty="0"/>
              <a:t> </a:t>
            </a:r>
            <a:r>
              <a:rPr lang="pt-BR" dirty="0" smtClean="0"/>
              <a:t>Infraestrutura </a:t>
            </a:r>
            <a:r>
              <a:rPr lang="pt-BR" dirty="0"/>
              <a:t>necessária para rodar os </a:t>
            </a:r>
            <a:r>
              <a:rPr lang="pt-BR" b="1" dirty="0"/>
              <a:t>sistemas</a:t>
            </a:r>
            <a:r>
              <a:rPr lang="pt-BR" dirty="0"/>
              <a:t> </a:t>
            </a:r>
            <a:endParaRPr lang="pt-BR" dirty="0" smtClean="0"/>
          </a:p>
          <a:p>
            <a:r>
              <a:rPr lang="pt-BR" dirty="0" smtClean="0"/>
              <a:t>e </a:t>
            </a:r>
            <a:r>
              <a:rPr lang="pt-BR" dirty="0"/>
              <a:t>manter os </a:t>
            </a:r>
            <a:r>
              <a:rPr lang="pt-BR" dirty="0" smtClean="0"/>
              <a:t>dados, em datacenters próprios </a:t>
            </a:r>
          </a:p>
          <a:p>
            <a:r>
              <a:rPr lang="pt-BR" dirty="0" smtClean="0"/>
              <a:t>mantendo-os de forma independente. </a:t>
            </a:r>
          </a:p>
          <a:p>
            <a:endParaRPr lang="pt-BR" dirty="0" smtClean="0"/>
          </a:p>
          <a:p>
            <a:r>
              <a:rPr lang="pt-BR" b="1" dirty="0"/>
              <a:t>C</a:t>
            </a:r>
            <a:r>
              <a:rPr lang="pt-BR" b="1" dirty="0" smtClean="0"/>
              <a:t>loud</a:t>
            </a:r>
          </a:p>
          <a:p>
            <a:r>
              <a:rPr lang="pt-BR" dirty="0"/>
              <a:t>Em termos </a:t>
            </a:r>
            <a:r>
              <a:rPr lang="pt-BR" dirty="0" smtClean="0"/>
              <a:t>simples, tecnologia que </a:t>
            </a:r>
          </a:p>
          <a:p>
            <a:r>
              <a:rPr lang="pt-BR" dirty="0" smtClean="0"/>
              <a:t>permite </a:t>
            </a:r>
            <a:r>
              <a:rPr lang="pt-BR" dirty="0"/>
              <a:t>alugar, em vez de comprar sua </a:t>
            </a:r>
            <a:r>
              <a:rPr lang="pt-BR" dirty="0" smtClean="0"/>
              <a:t>TI (Computação em Nuvem).</a:t>
            </a:r>
            <a:r>
              <a:rPr lang="pt-BR" dirty="0"/>
              <a:t> </a:t>
            </a:r>
            <a:endParaRPr lang="en-US" b="1" dirty="0" smtClean="0"/>
          </a:p>
          <a:p>
            <a:endParaRPr lang="en-US"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err="1" smtClean="0"/>
              <a:t>Conceitos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299" y="1059570"/>
            <a:ext cx="3567466" cy="1878493"/>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161456" y="919480"/>
            <a:ext cx="2794106" cy="1471271"/>
          </a:xfrm>
          <a:prstGeom prst="rect">
            <a:avLst/>
          </a:prstGeom>
        </p:spPr>
      </p:pic>
    </p:spTree>
    <p:extLst>
      <p:ext uri="{BB962C8B-B14F-4D97-AF65-F5344CB8AC3E}">
        <p14:creationId xmlns:p14="http://schemas.microsoft.com/office/powerpoint/2010/main" val="189464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11</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pPr>
              <a:defRPr/>
            </a:pPr>
            <a:r>
              <a:rPr lang="pt-BR" sz="3000" b="1" dirty="0" smtClean="0"/>
              <a:t>E  </a:t>
            </a:r>
            <a:r>
              <a:rPr lang="pt-BR" sz="3000" b="1" dirty="0"/>
              <a:t>BANCO DE DADOS?  </a:t>
            </a:r>
          </a:p>
          <a:p>
            <a:pPr>
              <a:defRPr/>
            </a:pPr>
            <a:endParaRPr lang="pt-BR" dirty="0"/>
          </a:p>
          <a:p>
            <a:pPr>
              <a:defRPr/>
            </a:pPr>
            <a:r>
              <a:rPr lang="pt-BR" dirty="0"/>
              <a:t>Dados: o “novo petrólio”! </a:t>
            </a:r>
          </a:p>
          <a:p>
            <a:pPr>
              <a:defRPr/>
            </a:pPr>
            <a:r>
              <a:rPr lang="pt-BR" dirty="0" smtClean="0"/>
              <a:t>Como </a:t>
            </a:r>
            <a:r>
              <a:rPr lang="pt-BR" dirty="0"/>
              <a:t>fazer a jornada para a nuvem sem prejudicar o negócio, </a:t>
            </a:r>
            <a:endParaRPr lang="pt-BR" dirty="0" smtClean="0"/>
          </a:p>
          <a:p>
            <a:pPr>
              <a:defRPr/>
            </a:pPr>
            <a:r>
              <a:rPr lang="pt-BR" dirty="0" smtClean="0"/>
              <a:t>sem </a:t>
            </a:r>
            <a:r>
              <a:rPr lang="pt-BR" dirty="0"/>
              <a:t>colocar em risco este ativo?</a:t>
            </a:r>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err="1" smtClean="0"/>
              <a:t>Conceitos</a:t>
            </a:r>
            <a:endParaRPr lang="en-US" dirty="0"/>
          </a:p>
        </p:txBody>
      </p:sp>
      <p:sp>
        <p:nvSpPr>
          <p:cNvPr id="4" name="Rectangle 3"/>
          <p:cNvSpPr/>
          <p:nvPr/>
        </p:nvSpPr>
        <p:spPr>
          <a:xfrm>
            <a:off x="646385" y="1730338"/>
            <a:ext cx="10535965" cy="369332"/>
          </a:xfrm>
          <a:prstGeom prst="rect">
            <a:avLst/>
          </a:prstGeom>
        </p:spPr>
        <p:txBody>
          <a:bodyPr wrap="square">
            <a:spAutoFit/>
          </a:bodyPr>
          <a:lstStyle/>
          <a:p>
            <a:pPr>
              <a:defRPr/>
            </a:pPr>
            <a:r>
              <a:rPr lang="pt-BR" dirty="0" smtClean="0"/>
              <a:t>.</a:t>
            </a:r>
            <a:endParaRPr lang="pt-BR" dirty="0"/>
          </a:p>
        </p:txBody>
      </p:sp>
      <p:pic>
        <p:nvPicPr>
          <p:cNvPr id="1026" name="Picture 2" descr="Plugin Banco de Dados Oracle Bacula Enterprise – Guia Rápido - Bacula  Brasil e América Latina"/>
          <p:cNvPicPr>
            <a:picLocks noChangeAspect="1" noChangeArrowheads="1"/>
          </p:cNvPicPr>
          <p:nvPr/>
        </p:nvPicPr>
        <p:blipFill rotWithShape="1">
          <a:blip r:embed="rId3">
            <a:extLst>
              <a:ext uri="{28A0092B-C50C-407E-A947-70E740481C1C}">
                <a14:useLocalDpi xmlns:a14="http://schemas.microsoft.com/office/drawing/2010/main" val="0"/>
              </a:ext>
            </a:extLst>
          </a:blip>
          <a:srcRect l="18753" r="20468" b="33229"/>
          <a:stretch/>
        </p:blipFill>
        <p:spPr bwMode="auto">
          <a:xfrm>
            <a:off x="8807960" y="4260306"/>
            <a:ext cx="2135705" cy="234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5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12</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667265" y="1839638"/>
            <a:ext cx="11076500" cy="4184644"/>
          </a:xfrm>
        </p:spPr>
        <p:txBody>
          <a:bodyPr/>
          <a:lstStyle/>
          <a:p>
            <a:r>
              <a:rPr lang="en-US" sz="2800" b="1" dirty="0" err="1" smtClean="0"/>
              <a:t>DEVOps</a:t>
            </a:r>
            <a:endParaRPr lang="en-US" sz="2800" b="1" dirty="0" smtClean="0"/>
          </a:p>
          <a:p>
            <a:endParaRPr lang="en-US" b="1" dirty="0" smtClean="0"/>
          </a:p>
          <a:p>
            <a:r>
              <a:rPr lang="pt-BR" altLang="pt-BR" dirty="0">
                <a:latin typeface="+mn-lt"/>
              </a:rPr>
              <a:t>"DevOps é um processo, cultura e disciplina </a:t>
            </a:r>
            <a:endParaRPr lang="pt-BR" altLang="pt-BR" dirty="0" smtClean="0">
              <a:latin typeface="+mn-lt"/>
            </a:endParaRPr>
          </a:p>
          <a:p>
            <a:r>
              <a:rPr lang="pt-BR" altLang="pt-BR" dirty="0" smtClean="0">
                <a:latin typeface="+mn-lt"/>
              </a:rPr>
              <a:t>que </a:t>
            </a:r>
            <a:r>
              <a:rPr lang="pt-BR" altLang="pt-BR" dirty="0">
                <a:latin typeface="+mn-lt"/>
              </a:rPr>
              <a:t>combina tarefas de desenvolvimento com procedimentos operacionais"</a:t>
            </a:r>
          </a:p>
          <a:p>
            <a:r>
              <a:rPr lang="pt-BR" altLang="pt-BR" i="1" dirty="0">
                <a:latin typeface="+mn-lt"/>
              </a:rPr>
              <a:t> Emal Ehsan </a:t>
            </a:r>
            <a:endParaRPr lang="pt-BR" altLang="pt-BR" i="1" dirty="0" smtClean="0">
              <a:latin typeface="+mn-lt"/>
            </a:endParaRPr>
          </a:p>
          <a:p>
            <a:endParaRPr lang="pt-BR" altLang="pt-BR" sz="800" i="1" dirty="0">
              <a:latin typeface="+mn-lt"/>
            </a:endParaRPr>
          </a:p>
          <a:p>
            <a:pPr algn="ctr"/>
            <a:r>
              <a:rPr lang="en-US" b="1" dirty="0" smtClean="0"/>
              <a:t>Cloud </a:t>
            </a:r>
            <a:r>
              <a:rPr lang="en-US" b="1" dirty="0" err="1"/>
              <a:t>torna</a:t>
            </a:r>
            <a:r>
              <a:rPr lang="en-US" b="1" dirty="0"/>
              <a:t> a </a:t>
            </a:r>
            <a:r>
              <a:rPr lang="en-US" b="1" dirty="0" err="1"/>
              <a:t>adoção</a:t>
            </a:r>
            <a:r>
              <a:rPr lang="en-US" b="1" dirty="0"/>
              <a:t> do DevOps </a:t>
            </a:r>
            <a:r>
              <a:rPr lang="en-US" b="1" dirty="0" err="1"/>
              <a:t>mais</a:t>
            </a:r>
            <a:r>
              <a:rPr lang="en-US" b="1" dirty="0"/>
              <a:t> </a:t>
            </a:r>
            <a:r>
              <a:rPr lang="en-US" b="1" dirty="0" err="1"/>
              <a:t>fácil</a:t>
            </a:r>
            <a:r>
              <a:rPr lang="en-US" b="1" dirty="0"/>
              <a:t>, </a:t>
            </a:r>
            <a:r>
              <a:rPr lang="en-US" b="1" dirty="0" err="1"/>
              <a:t>rápida</a:t>
            </a:r>
            <a:r>
              <a:rPr lang="en-US" b="1" dirty="0"/>
              <a:t> e </a:t>
            </a:r>
            <a:r>
              <a:rPr lang="en-US" b="1" dirty="0" err="1"/>
              <a:t>econômica</a:t>
            </a:r>
            <a:r>
              <a:rPr lang="en-US" b="1" dirty="0"/>
              <a:t>, </a:t>
            </a:r>
            <a:endParaRPr lang="en-US" b="1" dirty="0" smtClean="0"/>
          </a:p>
          <a:p>
            <a:pPr algn="ctr"/>
            <a:r>
              <a:rPr lang="en-US" b="1" dirty="0" smtClean="0"/>
              <a:t>com </a:t>
            </a:r>
            <a:r>
              <a:rPr lang="en-US" b="1" dirty="0" err="1"/>
              <a:t>recursos</a:t>
            </a:r>
            <a:r>
              <a:rPr lang="en-US" b="1" dirty="0"/>
              <a:t> </a:t>
            </a:r>
            <a:r>
              <a:rPr lang="en-US" b="1" dirty="0" smtClean="0"/>
              <a:t>e </a:t>
            </a:r>
            <a:r>
              <a:rPr lang="en-US" b="1" dirty="0" err="1"/>
              <a:t>ferramentas</a:t>
            </a:r>
            <a:r>
              <a:rPr lang="en-US" b="1" dirty="0"/>
              <a:t> </a:t>
            </a:r>
            <a:r>
              <a:rPr lang="en-US" b="1" dirty="0" err="1"/>
              <a:t>necessárias</a:t>
            </a:r>
            <a:r>
              <a:rPr lang="en-US" b="1" dirty="0"/>
              <a:t> para o </a:t>
            </a:r>
            <a:r>
              <a:rPr lang="en-US" b="1" dirty="0" err="1"/>
              <a:t>negócio</a:t>
            </a:r>
            <a:r>
              <a:rPr lang="en-US" b="1" dirty="0"/>
              <a:t> da </a:t>
            </a:r>
            <a:r>
              <a:rPr lang="en-US" b="1" dirty="0" err="1"/>
              <a:t>empresa</a:t>
            </a:r>
            <a:r>
              <a:rPr lang="en-US" b="1" dirty="0"/>
              <a:t>. </a:t>
            </a:r>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err="1" smtClean="0"/>
              <a:t>Conceitos</a:t>
            </a:r>
            <a:endParaRPr lang="en-US" dirty="0"/>
          </a:p>
        </p:txBody>
      </p:sp>
      <p:pic>
        <p:nvPicPr>
          <p:cNvPr id="4098" name="Picture 2" descr="Ilustración de vector de concepto abstracto de equipo de devops. miembro del equipo de desarrollo de software, flujo de trabajo ágil, modelo de equipo devops, trabajo en equipo de ti, gestión de proyectos, metáfora abstracta de práctica integrada. vector gratuito"/>
          <p:cNvPicPr>
            <a:picLocks noChangeAspect="1" noChangeArrowheads="1"/>
          </p:cNvPicPr>
          <p:nvPr/>
        </p:nvPicPr>
        <p:blipFill rotWithShape="1">
          <a:blip r:embed="rId3">
            <a:extLst>
              <a:ext uri="{28A0092B-C50C-407E-A947-70E740481C1C}">
                <a14:useLocalDpi xmlns:a14="http://schemas.microsoft.com/office/drawing/2010/main" val="0"/>
              </a:ext>
            </a:extLst>
          </a:blip>
          <a:srcRect t="9747" b="12234"/>
          <a:stretch/>
        </p:blipFill>
        <p:spPr bwMode="auto">
          <a:xfrm>
            <a:off x="8725840" y="508000"/>
            <a:ext cx="3017925" cy="2354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13</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en-US" sz="2800" b="1" dirty="0" err="1" smtClean="0"/>
              <a:t>DBOps</a:t>
            </a:r>
            <a:r>
              <a:rPr lang="en-US" sz="2800" b="1" dirty="0" smtClean="0"/>
              <a:t> </a:t>
            </a:r>
          </a:p>
          <a:p>
            <a:endParaRPr lang="en-US" b="1" dirty="0" smtClean="0"/>
          </a:p>
          <a:p>
            <a:r>
              <a:rPr lang="pt-PT" dirty="0" smtClean="0"/>
              <a:t>São as melhores </a:t>
            </a:r>
            <a:r>
              <a:rPr lang="pt-PT" dirty="0"/>
              <a:t>práticas e procedimentos </a:t>
            </a:r>
          </a:p>
          <a:p>
            <a:r>
              <a:rPr lang="pt-PT" dirty="0"/>
              <a:t>que permitem gerenciar de forma eficaz vários bancos de </a:t>
            </a:r>
            <a:r>
              <a:rPr lang="pt-PT" dirty="0" smtClean="0"/>
              <a:t>dados</a:t>
            </a:r>
          </a:p>
          <a:p>
            <a:r>
              <a:rPr lang="pt-PT" dirty="0" smtClean="0"/>
              <a:t> </a:t>
            </a:r>
            <a:r>
              <a:rPr lang="pt-PT" dirty="0"/>
              <a:t>e os dados hospedados </a:t>
            </a:r>
          </a:p>
          <a:p>
            <a:r>
              <a:rPr lang="pt-PT" dirty="0"/>
              <a:t>em qualquer uma das plataformas baseadas em nuvem.</a:t>
            </a:r>
            <a:endParaRPr lang="pt-BR" b="1" dirty="0"/>
          </a:p>
          <a:p>
            <a:endParaRPr lang="en-US" dirty="0" smtClean="0"/>
          </a:p>
          <a:p>
            <a:r>
              <a:rPr lang="en-US" i="1" dirty="0" smtClean="0"/>
              <a:t>(</a:t>
            </a:r>
            <a:r>
              <a:rPr lang="en-US" i="1" dirty="0" err="1" smtClean="0"/>
              <a:t>SysOps</a:t>
            </a:r>
            <a:r>
              <a:rPr lang="en-US" i="1" dirty="0" smtClean="0"/>
              <a:t>/</a:t>
            </a:r>
            <a:r>
              <a:rPr lang="en-US" i="1" dirty="0" err="1" smtClean="0"/>
              <a:t>CloudOps</a:t>
            </a:r>
            <a:r>
              <a:rPr lang="en-US" i="1" dirty="0" smtClean="0"/>
              <a:t>/</a:t>
            </a:r>
            <a:r>
              <a:rPr lang="en-US" i="1" dirty="0" err="1" smtClean="0"/>
              <a:t>DBOps</a:t>
            </a:r>
            <a:r>
              <a:rPr lang="en-US" i="1" dirty="0" smtClean="0"/>
              <a:t>)</a:t>
            </a:r>
            <a:endParaRPr lang="en-US" i="1" dirty="0"/>
          </a:p>
          <a:p>
            <a:endParaRPr lang="en-US"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err="1" smtClean="0"/>
              <a:t>Conceitos</a:t>
            </a:r>
            <a:endParaRPr lang="en-US" dirty="0"/>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508836" y="619829"/>
            <a:ext cx="2924212" cy="1821640"/>
          </a:xfrm>
          <a:prstGeom prst="rect">
            <a:avLst/>
          </a:prstGeom>
        </p:spPr>
      </p:pic>
    </p:spTree>
    <p:extLst>
      <p:ext uri="{BB962C8B-B14F-4D97-AF65-F5344CB8AC3E}">
        <p14:creationId xmlns:p14="http://schemas.microsoft.com/office/powerpoint/2010/main" val="19574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14</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en-US" b="1" dirty="0" smtClean="0"/>
              <a:t>GAMBIARRA</a:t>
            </a:r>
          </a:p>
          <a:p>
            <a:r>
              <a:rPr lang="pt-BR" b="1" dirty="0" smtClean="0"/>
              <a:t> </a:t>
            </a:r>
            <a:endParaRPr lang="en-US" dirty="0"/>
          </a:p>
          <a:p>
            <a:endParaRPr lang="en-US"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err="1" smtClean="0"/>
              <a:t>Conceitos</a:t>
            </a:r>
            <a:endParaRPr lang="en-US" dirty="0"/>
          </a:p>
        </p:txBody>
      </p:sp>
      <p:pic>
        <p:nvPicPr>
          <p:cNvPr id="2054" name="Picture 6" descr="Você costuma fazer aquela gambiarra nas tomadas? | Portal Multipl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7450" y="922097"/>
            <a:ext cx="5350866" cy="30098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Oito &amp;#39;gambiarras&amp;#39; em eletrônicos que todo mundo fazia nos anos 2000 |  Eletrônicos | TechTudo"/>
          <p:cNvPicPr>
            <a:picLocks noChangeAspect="1" noChangeArrowheads="1"/>
          </p:cNvPicPr>
          <p:nvPr/>
        </p:nvPicPr>
        <p:blipFill rotWithShape="1">
          <a:blip r:embed="rId4">
            <a:extLst>
              <a:ext uri="{28A0092B-C50C-407E-A947-70E740481C1C}">
                <a14:useLocalDpi xmlns:a14="http://schemas.microsoft.com/office/drawing/2010/main" val="0"/>
              </a:ext>
            </a:extLst>
          </a:blip>
          <a:srcRect l="12925" r="11732"/>
          <a:stretch/>
        </p:blipFill>
        <p:spPr bwMode="auto">
          <a:xfrm>
            <a:off x="6930786" y="3517986"/>
            <a:ext cx="3902530" cy="29056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0 gambiarras com selo Brasil de qualidade. Vem ver! - Fotos - R7 Hum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3894" y="4177173"/>
            <a:ext cx="2553630" cy="1894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A4EC-B6D6-6842-A878-4840B42054BB}"/>
              </a:ext>
            </a:extLst>
          </p:cNvPr>
          <p:cNvSpPr>
            <a:spLocks noGrp="1"/>
          </p:cNvSpPr>
          <p:nvPr>
            <p:ph type="title"/>
          </p:nvPr>
        </p:nvSpPr>
        <p:spPr/>
        <p:txBody>
          <a:bodyPr/>
          <a:lstStyle/>
          <a:p>
            <a:r>
              <a:rPr lang="en-US" dirty="0" smtClean="0"/>
              <a:t>DB…Ops! ]</a:t>
            </a:r>
            <a:br>
              <a:rPr lang="en-US" dirty="0" smtClean="0"/>
            </a:br>
            <a:r>
              <a:rPr lang="en-US" dirty="0" smtClean="0"/>
              <a:t>(LAS TRAMPAS)</a:t>
            </a:r>
            <a:endParaRPr lang="en-US" dirty="0"/>
          </a:p>
        </p:txBody>
      </p:sp>
      <p:sp>
        <p:nvSpPr>
          <p:cNvPr id="4" name="Slide Number Placeholder 3">
            <a:extLst>
              <a:ext uri="{FF2B5EF4-FFF2-40B4-BE49-F238E27FC236}">
                <a16:creationId xmlns:a16="http://schemas.microsoft.com/office/drawing/2014/main" id="{BC74662F-34C0-FD47-B324-26D67BCCE1E2}"/>
              </a:ext>
            </a:extLst>
          </p:cNvPr>
          <p:cNvSpPr>
            <a:spLocks noGrp="1"/>
          </p:cNvSpPr>
          <p:nvPr>
            <p:ph type="sldNum" sz="quarter" idx="12"/>
          </p:nvPr>
        </p:nvSpPr>
        <p:spPr/>
        <p:txBody>
          <a:bodyPr/>
          <a:lstStyle/>
          <a:p>
            <a:fld id="{C51EAA63-D034-42AE-91FA-B13B9518C7BE}" type="slidenum">
              <a:rPr lang="en-US" smtClean="0">
                <a:solidFill>
                  <a:srgbClr val="58595B"/>
                </a:solidFill>
              </a:rPr>
              <a:pPr/>
              <a:t>15</a:t>
            </a:fld>
            <a:endParaRPr lang="en-US">
              <a:solidFill>
                <a:srgbClr val="58595B"/>
              </a:solidFill>
            </a:endParaRPr>
          </a:p>
        </p:txBody>
      </p:sp>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0" y="-669051"/>
            <a:ext cx="12375931" cy="9281949"/>
          </a:xfrm>
          <a:prstGeom prst="rect">
            <a:avLst/>
          </a:prstGeom>
        </p:spPr>
      </p:pic>
    </p:spTree>
    <p:extLst>
      <p:ext uri="{BB962C8B-B14F-4D97-AF65-F5344CB8AC3E}">
        <p14:creationId xmlns:p14="http://schemas.microsoft.com/office/powerpoint/2010/main" val="3014875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16</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en-US" b="1" dirty="0" err="1" smtClean="0"/>
              <a:t>Trampa</a:t>
            </a:r>
            <a:endParaRPr lang="en-US" b="1" dirty="0" smtClean="0"/>
          </a:p>
          <a:p>
            <a:endParaRPr lang="en-US" dirty="0" smtClean="0"/>
          </a:p>
          <a:p>
            <a:r>
              <a:rPr lang="en-US" dirty="0" smtClean="0"/>
              <a:t>VOCÊ SABE O QUE É UMA TRAMPA? </a:t>
            </a:r>
          </a:p>
          <a:p>
            <a:r>
              <a:rPr lang="en-US" dirty="0" smtClean="0"/>
              <a:t>JÁ CAIU EM ALGUMA?</a:t>
            </a:r>
            <a:endParaRPr lang="en-US"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 </a:t>
            </a:r>
            <a:endParaRPr lang="en-US" dirty="0"/>
          </a:p>
        </p:txBody>
      </p:sp>
      <p:pic>
        <p:nvPicPr>
          <p:cNvPr id="3074" name="Picture 2" descr="Armadilha Dos Desenhos Animados Ilustração do Vetor - Ilustração de  divertimento, snare: 22336715"/>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262060" y="4422698"/>
            <a:ext cx="3481705" cy="160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1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17</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i="1" dirty="0" smtClean="0"/>
              <a:t>Las Trampas </a:t>
            </a:r>
          </a:p>
          <a:p>
            <a:endParaRPr lang="pt-BR" b="1" i="1" dirty="0" smtClean="0"/>
          </a:p>
          <a:p>
            <a:pPr marL="342900" indent="-342900">
              <a:buFont typeface="Wingdings" panose="05000000000000000000" pitchFamily="2" charset="2"/>
              <a:buChar char="ü"/>
            </a:pPr>
            <a:r>
              <a:rPr lang="pt-BR" altLang="pt-BR" dirty="0"/>
              <a:t>“Trampa”:  “armadilha” </a:t>
            </a:r>
            <a:r>
              <a:rPr lang="pt-BR" altLang="pt-BR" dirty="0" smtClean="0"/>
              <a:t> em espanhol.</a:t>
            </a:r>
            <a:endParaRPr lang="pt-BR" altLang="pt-BR" dirty="0"/>
          </a:p>
          <a:p>
            <a:pPr marL="342900" indent="-342900">
              <a:buFont typeface="Wingdings" panose="05000000000000000000" pitchFamily="2" charset="2"/>
              <a:buChar char="ü"/>
            </a:pPr>
            <a:r>
              <a:rPr lang="pt-BR" altLang="pt-BR" dirty="0"/>
              <a:t>Vamos citar algumas afirmações comuns que escutamos </a:t>
            </a:r>
            <a:endParaRPr lang="pt-BR" altLang="pt-BR" dirty="0" smtClean="0"/>
          </a:p>
          <a:p>
            <a:r>
              <a:rPr lang="pt-BR" altLang="pt-BR" dirty="0" smtClean="0"/>
              <a:t>quandoo </a:t>
            </a:r>
            <a:r>
              <a:rPr lang="pt-BR" altLang="pt-BR" dirty="0"/>
              <a:t>assunto é migração de bancos para a nuvem, </a:t>
            </a:r>
            <a:endParaRPr lang="pt-BR" altLang="pt-BR" dirty="0" smtClean="0"/>
          </a:p>
          <a:p>
            <a:r>
              <a:rPr lang="pt-BR" altLang="pt-BR" dirty="0" smtClean="0"/>
              <a:t>independente </a:t>
            </a:r>
            <a:r>
              <a:rPr lang="pt-BR" altLang="pt-BR" dirty="0"/>
              <a:t>do SGDB.  </a:t>
            </a: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spTree>
    <p:extLst>
      <p:ext uri="{BB962C8B-B14F-4D97-AF65-F5344CB8AC3E}">
        <p14:creationId xmlns:p14="http://schemas.microsoft.com/office/powerpoint/2010/main" val="191526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18</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pPr algn="ctr"/>
            <a:r>
              <a:rPr lang="pt-BR" altLang="pt-BR" sz="3200" b="1" dirty="0" smtClean="0">
                <a:solidFill>
                  <a:srgbClr val="FFC000"/>
                </a:solidFill>
                <a:effectLst>
                  <a:outerShdw blurRad="38100" dist="38100" dir="2700000" algn="tl">
                    <a:srgbClr val="000000">
                      <a:alpha val="43137"/>
                    </a:srgbClr>
                  </a:outerShdw>
                </a:effectLst>
              </a:rPr>
              <a:t>ATENÇÃO</a:t>
            </a:r>
          </a:p>
          <a:p>
            <a:pPr algn="ctr"/>
            <a:endParaRPr lang="pt-BR" altLang="pt-BR" b="1" dirty="0" smtClean="0">
              <a:solidFill>
                <a:srgbClr val="FFC000"/>
              </a:solidFill>
              <a:effectLst>
                <a:outerShdw blurRad="38100" dist="38100" dir="2700000" algn="tl">
                  <a:srgbClr val="000000">
                    <a:alpha val="43137"/>
                  </a:srgbClr>
                </a:outerShdw>
              </a:effectLst>
            </a:endParaRPr>
          </a:p>
          <a:p>
            <a:pPr marL="342900" indent="-342900">
              <a:buFont typeface="Wingdings" panose="05000000000000000000" pitchFamily="2" charset="2"/>
              <a:buChar char="ü"/>
            </a:pPr>
            <a:r>
              <a:rPr lang="pt-BR" altLang="pt-BR" b="1" dirty="0" smtClean="0">
                <a:solidFill>
                  <a:srgbClr val="FFC000"/>
                </a:solidFill>
                <a:effectLst>
                  <a:outerShdw blurRad="38100" dist="38100" dir="2700000" algn="tl">
                    <a:srgbClr val="000000">
                      <a:alpha val="43137"/>
                    </a:srgbClr>
                  </a:outerShdw>
                </a:effectLst>
              </a:rPr>
              <a:t>As </a:t>
            </a:r>
            <a:r>
              <a:rPr lang="pt-BR" altLang="pt-BR" b="1" dirty="0">
                <a:solidFill>
                  <a:srgbClr val="FFC000"/>
                </a:solidFill>
                <a:effectLst>
                  <a:outerShdw blurRad="38100" dist="38100" dir="2700000" algn="tl">
                    <a:srgbClr val="000000">
                      <a:alpha val="43137"/>
                    </a:srgbClr>
                  </a:outerShdw>
                </a:effectLst>
              </a:rPr>
              <a:t>afirmações a seguir </a:t>
            </a:r>
            <a:r>
              <a:rPr lang="pt-BR" altLang="pt-BR" b="1" dirty="0" smtClean="0">
                <a:solidFill>
                  <a:srgbClr val="FFC000"/>
                </a:solidFill>
                <a:effectLst>
                  <a:outerShdw blurRad="38100" dist="38100" dir="2700000" algn="tl">
                    <a:srgbClr val="000000">
                      <a:alpha val="43137"/>
                    </a:srgbClr>
                  </a:outerShdw>
                </a:effectLst>
              </a:rPr>
              <a:t>são </a:t>
            </a:r>
            <a:r>
              <a:rPr lang="pt-BR" altLang="pt-BR" b="1" dirty="0">
                <a:solidFill>
                  <a:srgbClr val="FFC000"/>
                </a:solidFill>
                <a:effectLst>
                  <a:outerShdw blurRad="38100" dist="38100" dir="2700000" algn="tl">
                    <a:srgbClr val="000000">
                      <a:alpha val="43137"/>
                    </a:srgbClr>
                  </a:outerShdw>
                </a:effectLst>
              </a:rPr>
              <a:t>pontos de debate. </a:t>
            </a:r>
          </a:p>
          <a:p>
            <a:pPr marL="342900" indent="-342900">
              <a:buFont typeface="Wingdings" panose="05000000000000000000" pitchFamily="2" charset="2"/>
              <a:buChar char="ü"/>
            </a:pPr>
            <a:r>
              <a:rPr lang="pt-BR" altLang="pt-BR" b="1" dirty="0">
                <a:solidFill>
                  <a:srgbClr val="FFC000"/>
                </a:solidFill>
                <a:effectLst>
                  <a:outerShdw blurRad="38100" dist="38100" dir="2700000" algn="tl">
                    <a:srgbClr val="000000">
                      <a:alpha val="43137"/>
                    </a:srgbClr>
                  </a:outerShdw>
                </a:effectLst>
              </a:rPr>
              <a:t>Exercite seu olhar crítico sobre elas! </a:t>
            </a:r>
          </a:p>
          <a:p>
            <a:pPr marL="342900" indent="-342900">
              <a:buFont typeface="Wingdings" panose="05000000000000000000" pitchFamily="2" charset="2"/>
              <a:buChar char="ü"/>
            </a:pPr>
            <a:r>
              <a:rPr lang="pt-BR" altLang="pt-BR" b="1" dirty="0">
                <a:solidFill>
                  <a:srgbClr val="FFC000"/>
                </a:solidFill>
                <a:effectLst>
                  <a:outerShdw blurRad="38100" dist="38100" dir="2700000" algn="tl">
                    <a:srgbClr val="000000">
                      <a:alpha val="43137"/>
                    </a:srgbClr>
                  </a:outerShdw>
                </a:effectLst>
              </a:rPr>
              <a:t>No geral, a resposta certa dificilmente será afirmativa ou negativa... </a:t>
            </a:r>
            <a:endParaRPr lang="pt-BR" altLang="pt-BR" b="1" dirty="0" smtClean="0">
              <a:solidFill>
                <a:srgbClr val="FFC000"/>
              </a:solidFill>
              <a:effectLst>
                <a:outerShdw blurRad="38100" dist="38100" dir="2700000" algn="tl">
                  <a:srgbClr val="000000">
                    <a:alpha val="43137"/>
                  </a:srgbClr>
                </a:outerShdw>
              </a:effectLst>
            </a:endParaRPr>
          </a:p>
          <a:p>
            <a:pPr marL="342900" indent="-342900">
              <a:buFont typeface="Wingdings" panose="05000000000000000000" pitchFamily="2" charset="2"/>
              <a:buChar char="ü"/>
            </a:pPr>
            <a:r>
              <a:rPr lang="pt-BR" altLang="pt-BR" b="1" dirty="0" smtClean="0">
                <a:solidFill>
                  <a:srgbClr val="FFC000"/>
                </a:solidFill>
                <a:effectLst>
                  <a:outerShdw blurRad="38100" dist="38100" dir="2700000" algn="tl">
                    <a:srgbClr val="000000">
                      <a:alpha val="43137"/>
                    </a:srgbClr>
                  </a:outerShdw>
                </a:effectLst>
              </a:rPr>
              <a:t>Depende </a:t>
            </a:r>
            <a:r>
              <a:rPr lang="pt-BR" altLang="pt-BR" b="1" dirty="0">
                <a:solidFill>
                  <a:srgbClr val="FFC000"/>
                </a:solidFill>
                <a:effectLst>
                  <a:outerShdw blurRad="38100" dist="38100" dir="2700000" algn="tl">
                    <a:srgbClr val="000000">
                      <a:alpha val="43137"/>
                    </a:srgbClr>
                  </a:outerShdw>
                </a:effectLst>
              </a:rPr>
              <a:t>do </a:t>
            </a:r>
            <a:r>
              <a:rPr lang="pt-BR" altLang="pt-BR" b="1" dirty="0">
                <a:solidFill>
                  <a:srgbClr val="00B050"/>
                </a:solidFill>
                <a:effectLst>
                  <a:outerShdw blurRad="38100" dist="38100" dir="2700000" algn="tl">
                    <a:srgbClr val="000000">
                      <a:alpha val="43137"/>
                    </a:srgbClr>
                  </a:outerShdw>
                </a:effectLst>
              </a:rPr>
              <a:t>CONTEXTO. </a:t>
            </a:r>
          </a:p>
          <a:p>
            <a:r>
              <a:rPr lang="en-US" b="1" dirty="0">
                <a:effectLst>
                  <a:outerShdw blurRad="38100" dist="38100" dir="2700000" algn="tl">
                    <a:srgbClr val="000000">
                      <a:alpha val="43137"/>
                    </a:srgbClr>
                  </a:outerShdw>
                </a:effectLst>
              </a:rPr>
              <a:t>		</a:t>
            </a:r>
          </a:p>
          <a:p>
            <a:r>
              <a:rPr lang="en-US" i="1" dirty="0" smtClean="0">
                <a:effectLst>
                  <a:outerShdw blurRad="38100" dist="38100" dir="2700000" algn="tl">
                    <a:srgbClr val="000000">
                      <a:alpha val="43137"/>
                    </a:srgbClr>
                  </a:outerShdw>
                </a:effectLst>
              </a:rPr>
              <a:t> </a:t>
            </a:r>
            <a:endParaRPr lang="en-US" i="1" dirty="0">
              <a:effectLst>
                <a:outerShdw blurRad="38100" dist="38100" dir="2700000" algn="tl">
                  <a:srgbClr val="000000">
                    <a:alpha val="43137"/>
                  </a:srgbClr>
                </a:outerShdw>
              </a:effectLst>
            </a:endParaRPr>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solidFill>
                  <a:schemeClr val="accent3">
                    <a:lumMod val="40000"/>
                    <a:lumOff val="60000"/>
                  </a:schemeClr>
                </a:solidFill>
              </a:rPr>
              <a:t>DB...Ops!</a:t>
            </a:r>
            <a:endParaRPr lang="en-US" dirty="0">
              <a:solidFill>
                <a:schemeClr val="accent3">
                  <a:lumMod val="40000"/>
                  <a:lumOff val="60000"/>
                </a:schemeClr>
              </a:solidFill>
            </a:endParaRPr>
          </a:p>
        </p:txBody>
      </p:sp>
    </p:spTree>
    <p:extLst>
      <p:ext uri="{BB962C8B-B14F-4D97-AF65-F5344CB8AC3E}">
        <p14:creationId xmlns:p14="http://schemas.microsoft.com/office/powerpoint/2010/main" val="64759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19</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1- AUTOGERENCIAMENTO</a:t>
            </a:r>
            <a:r>
              <a:rPr lang="pt-BR" b="1" i="1" dirty="0" smtClean="0"/>
              <a:t> </a:t>
            </a:r>
            <a:endParaRPr lang="pt-BR" b="1" i="1" dirty="0" smtClean="0"/>
          </a:p>
          <a:p>
            <a:endParaRPr lang="pt-BR" b="1" i="1" dirty="0" smtClean="0"/>
          </a:p>
          <a:p>
            <a:r>
              <a:rPr lang="en-US" i="1" dirty="0" smtClean="0">
                <a:latin typeface="Comic Sans MS" panose="030F0702030302020204" pitchFamily="66" charset="0"/>
              </a:rPr>
              <a:t>“</a:t>
            </a:r>
            <a:r>
              <a:rPr lang="en-US" i="1" dirty="0" err="1" smtClean="0">
                <a:latin typeface="Comic Sans MS" panose="030F0702030302020204" pitchFamily="66" charset="0"/>
              </a:rPr>
              <a:t>Não</a:t>
            </a:r>
            <a:r>
              <a:rPr lang="en-US" i="1" dirty="0" smtClean="0">
                <a:latin typeface="Comic Sans MS" panose="030F0702030302020204" pitchFamily="66" charset="0"/>
              </a:rPr>
              <a:t> </a:t>
            </a:r>
            <a:r>
              <a:rPr lang="en-US" i="1" dirty="0" err="1" smtClean="0">
                <a:latin typeface="Comic Sans MS" panose="030F0702030302020204" pitchFamily="66" charset="0"/>
              </a:rPr>
              <a:t>precisamos</a:t>
            </a:r>
            <a:r>
              <a:rPr lang="en-US" i="1" dirty="0" smtClean="0">
                <a:latin typeface="Comic Sans MS" panose="030F0702030302020204" pitchFamily="66" charset="0"/>
              </a:rPr>
              <a:t> </a:t>
            </a:r>
            <a:r>
              <a:rPr lang="en-US" i="1" dirty="0" err="1" smtClean="0">
                <a:latin typeface="Comic Sans MS" panose="030F0702030302020204" pitchFamily="66" charset="0"/>
              </a:rPr>
              <a:t>mais</a:t>
            </a:r>
            <a:r>
              <a:rPr lang="en-US" i="1" dirty="0" smtClean="0">
                <a:latin typeface="Comic Sans MS" panose="030F0702030302020204" pitchFamily="66" charset="0"/>
              </a:rPr>
              <a:t> do DBA” </a:t>
            </a:r>
          </a:p>
          <a:p>
            <a:endParaRPr lang="en-US" i="1" dirty="0">
              <a:latin typeface="Comic Sans MS" panose="030F0702030302020204" pitchFamily="66" charset="0"/>
            </a:endParaRPr>
          </a:p>
          <a:p>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pic>
        <p:nvPicPr>
          <p:cNvPr id="5124" name="Picture 4" descr="https://thumbs.dreamstime.com/z/project-management-abstract-business-concept-114393979.jpg"/>
          <p:cNvPicPr>
            <a:picLocks noChangeAspect="1" noChangeArrowheads="1"/>
          </p:cNvPicPr>
          <p:nvPr/>
        </p:nvPicPr>
        <p:blipFill rotWithShape="1">
          <a:blip r:embed="rId3">
            <a:extLst>
              <a:ext uri="{28A0092B-C50C-407E-A947-70E740481C1C}">
                <a14:useLocalDpi xmlns:a14="http://schemas.microsoft.com/office/drawing/2010/main" val="0"/>
              </a:ext>
            </a:extLst>
          </a:blip>
          <a:srcRect b="9170"/>
          <a:stretch/>
        </p:blipFill>
        <p:spPr bwMode="auto">
          <a:xfrm>
            <a:off x="6451549" y="2693417"/>
            <a:ext cx="4981499" cy="333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4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a:t>
            </a:fld>
            <a:endParaRPr lang="en-US" dirty="0"/>
          </a:p>
        </p:txBody>
      </p:sp>
      <p:sp>
        <p:nvSpPr>
          <p:cNvPr id="12" name="Text Placeholder 11">
            <a:extLst>
              <a:ext uri="{FF2B5EF4-FFF2-40B4-BE49-F238E27FC236}">
                <a16:creationId xmlns:a16="http://schemas.microsoft.com/office/drawing/2014/main" id="{1BCD938E-3EE3-4B4D-A4BA-594840CBF0E6}"/>
              </a:ext>
            </a:extLst>
          </p:cNvPr>
          <p:cNvSpPr>
            <a:spLocks noGrp="1"/>
          </p:cNvSpPr>
          <p:nvPr>
            <p:ph type="body" idx="17"/>
          </p:nvPr>
        </p:nvSpPr>
        <p:spPr>
          <a:xfrm>
            <a:off x="2214091" y="3397979"/>
            <a:ext cx="10052493" cy="395562"/>
          </a:xfrm>
        </p:spPr>
        <p:txBody>
          <a:bodyPr/>
          <a:lstStyle/>
          <a:p>
            <a:r>
              <a:rPr lang="en-US" dirty="0" err="1" smtClean="0"/>
              <a:t>Bônus</a:t>
            </a:r>
            <a:endParaRPr lang="en-US" dirty="0"/>
          </a:p>
        </p:txBody>
      </p:sp>
      <p:sp>
        <p:nvSpPr>
          <p:cNvPr id="11" name="Text Placeholder 10">
            <a:extLst>
              <a:ext uri="{FF2B5EF4-FFF2-40B4-BE49-F238E27FC236}">
                <a16:creationId xmlns:a16="http://schemas.microsoft.com/office/drawing/2014/main" id="{862851B5-B8D8-954E-8565-8BFEBF96A248}"/>
              </a:ext>
            </a:extLst>
          </p:cNvPr>
          <p:cNvSpPr>
            <a:spLocks noGrp="1"/>
          </p:cNvSpPr>
          <p:nvPr>
            <p:ph type="body" idx="16"/>
          </p:nvPr>
        </p:nvSpPr>
        <p:spPr>
          <a:xfrm>
            <a:off x="2214092" y="2878782"/>
            <a:ext cx="10052493" cy="395562"/>
          </a:xfrm>
        </p:spPr>
        <p:txBody>
          <a:bodyPr/>
          <a:lstStyle/>
          <a:p>
            <a:r>
              <a:rPr lang="en-US" dirty="0" smtClean="0"/>
              <a:t>10 </a:t>
            </a:r>
            <a:r>
              <a:rPr lang="en-US" dirty="0" err="1" smtClean="0"/>
              <a:t>Armadilhas</a:t>
            </a:r>
            <a:r>
              <a:rPr lang="en-US" dirty="0" smtClean="0"/>
              <a:t> </a:t>
            </a:r>
            <a:r>
              <a:rPr lang="en-US" dirty="0" err="1" smtClean="0"/>
              <a:t>Comuns</a:t>
            </a:r>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2214092" y="2359585"/>
            <a:ext cx="10052493" cy="395562"/>
          </a:xfrm>
        </p:spPr>
        <p:txBody>
          <a:bodyPr/>
          <a:lstStyle/>
          <a:p>
            <a:r>
              <a:rPr lang="en-US" dirty="0" err="1" smtClean="0"/>
              <a:t>Conceitos</a:t>
            </a:r>
            <a:r>
              <a:rPr lang="en-US" dirty="0" smtClean="0"/>
              <a:t>  </a:t>
            </a:r>
            <a:endParaRPr lang="en-US"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Agenda</a:t>
            </a:r>
            <a:endParaRPr lang="en-US" dirty="0"/>
          </a:p>
        </p:txBody>
      </p:sp>
      <p:sp>
        <p:nvSpPr>
          <p:cNvPr id="9" name="AutoShape 2" descr="Ficheiro:Black check.svg – Wikipédia, a enciclopédia liv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126" name="Picture 6" descr="vector freeuse library check mark svg icon free - check svg icon png - Free  PNG Images | TOP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59621" y="2366683"/>
            <a:ext cx="411474" cy="4207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vector freeuse library check mark svg icon free - check svg icon png - Free  PNG Images | TOP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68589" y="2895592"/>
            <a:ext cx="411474" cy="4207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vector freeuse library check mark svg icon free - check svg icon png - Free  PNG Images | TOPpn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41693" y="3388651"/>
            <a:ext cx="411474" cy="42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4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20</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2 - CUSTOS</a:t>
            </a:r>
            <a:endParaRPr lang="pt-BR" b="1" i="1" dirty="0" smtClean="0"/>
          </a:p>
          <a:p>
            <a:pPr>
              <a:defRPr/>
            </a:pPr>
            <a:endParaRPr lang="pt-BR" i="1" dirty="0" smtClean="0">
              <a:latin typeface="Comic Sans MS" panose="030F0702030302020204" pitchFamily="66" charset="0"/>
            </a:endParaRPr>
          </a:p>
          <a:p>
            <a:pPr>
              <a:defRPr/>
            </a:pPr>
            <a:r>
              <a:rPr lang="pt-BR" i="1" dirty="0" smtClean="0">
                <a:latin typeface="Comic Sans MS" panose="030F0702030302020204" pitchFamily="66" charset="0"/>
              </a:rPr>
              <a:t>“</a:t>
            </a:r>
            <a:r>
              <a:rPr lang="pt-BR" i="1" dirty="0">
                <a:latin typeface="Comic Sans MS" panose="030F0702030302020204" pitchFamily="66" charset="0"/>
              </a:rPr>
              <a:t>É muito mais barato...” </a:t>
            </a:r>
          </a:p>
          <a:p>
            <a:pPr>
              <a:defRPr/>
            </a:pPr>
            <a:r>
              <a:rPr lang="pt-BR" i="1" dirty="0">
                <a:latin typeface="Comic Sans MS" panose="030F0702030302020204" pitchFamily="66" charset="0"/>
              </a:rPr>
              <a:t>“É muito mais caro...” </a:t>
            </a:r>
          </a:p>
          <a:p>
            <a:endParaRPr lang="en-US" i="1" dirty="0">
              <a:latin typeface="Comic Sans MS" panose="030F0702030302020204" pitchFamily="66" charset="0"/>
            </a:endParaRPr>
          </a:p>
          <a:p>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pic>
        <p:nvPicPr>
          <p:cNvPr id="6146" name="Picture 2" descr="Fondo moderno del diseño de la bandera de las compras vector gratui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450" y="2243184"/>
            <a:ext cx="3622547" cy="289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40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21</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3 - NÍVEL </a:t>
            </a:r>
            <a:r>
              <a:rPr lang="pt-BR" b="1" dirty="0" smtClean="0"/>
              <a:t>DE CONTROLE</a:t>
            </a:r>
            <a:r>
              <a:rPr lang="pt-BR" b="1" i="1" dirty="0" smtClean="0"/>
              <a:t> </a:t>
            </a:r>
          </a:p>
          <a:p>
            <a:endParaRPr lang="pt-BR" b="1" i="1" dirty="0" smtClean="0"/>
          </a:p>
          <a:p>
            <a:r>
              <a:rPr lang="pt-BR" altLang="pt-BR" i="1" dirty="0" smtClean="0">
                <a:latin typeface="Comic Sans MS" panose="030F0702030302020204" pitchFamily="66" charset="0"/>
              </a:rPr>
              <a:t>“Não </a:t>
            </a:r>
            <a:r>
              <a:rPr lang="pt-BR" altLang="pt-BR" i="1" dirty="0">
                <a:latin typeface="Comic Sans MS" panose="030F0702030302020204" pitchFamily="66" charset="0"/>
              </a:rPr>
              <a:t>muda nada na administração do ambiente...” </a:t>
            </a:r>
          </a:p>
          <a:p>
            <a:endParaRPr lang="en-US" i="1" dirty="0">
              <a:latin typeface="Comic Sans MS" panose="030F0702030302020204" pitchFamily="66" charset="0"/>
            </a:endParaRPr>
          </a:p>
          <a:p>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pic>
        <p:nvPicPr>
          <p:cNvPr id="7170" name="Picture 2" descr="Mano sosteniendo el control remoto vector gratui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123" y="3322357"/>
            <a:ext cx="2701925" cy="270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62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22</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4 - PERFORMANCE</a:t>
            </a:r>
            <a:r>
              <a:rPr lang="pt-BR" b="1" i="1" dirty="0" smtClean="0"/>
              <a:t> </a:t>
            </a:r>
            <a:endParaRPr lang="pt-BR" b="1" i="1" dirty="0" smtClean="0"/>
          </a:p>
          <a:p>
            <a:endParaRPr lang="pt-BR" b="1" i="1" dirty="0" smtClean="0"/>
          </a:p>
          <a:p>
            <a:r>
              <a:rPr lang="en-US" i="1" dirty="0" smtClean="0">
                <a:latin typeface="Comic Sans MS" panose="030F0702030302020204" pitchFamily="66" charset="0"/>
              </a:rPr>
              <a:t>“</a:t>
            </a:r>
            <a:r>
              <a:rPr lang="en-US" i="1" dirty="0" err="1" smtClean="0">
                <a:latin typeface="Comic Sans MS" panose="030F0702030302020204" pitchFamily="66" charset="0"/>
              </a:rPr>
              <a:t>Em</a:t>
            </a:r>
            <a:r>
              <a:rPr lang="en-US" i="1" dirty="0" smtClean="0">
                <a:latin typeface="Comic Sans MS" panose="030F0702030302020204" pitchFamily="66" charset="0"/>
              </a:rPr>
              <a:t> </a:t>
            </a:r>
            <a:r>
              <a:rPr lang="en-US" i="1" dirty="0" err="1" smtClean="0">
                <a:latin typeface="Comic Sans MS" panose="030F0702030302020204" pitchFamily="66" charset="0"/>
              </a:rPr>
              <a:t>nuvem</a:t>
            </a:r>
            <a:r>
              <a:rPr lang="en-US" i="1" dirty="0" smtClean="0">
                <a:latin typeface="Comic Sans MS" panose="030F0702030302020204" pitchFamily="66" charset="0"/>
              </a:rPr>
              <a:t>, </a:t>
            </a:r>
            <a:r>
              <a:rPr lang="en-US" i="1" dirty="0" err="1" smtClean="0">
                <a:latin typeface="Comic Sans MS" panose="030F0702030302020204" pitchFamily="66" charset="0"/>
              </a:rPr>
              <a:t>tudo</a:t>
            </a:r>
            <a:r>
              <a:rPr lang="en-US" i="1" dirty="0" smtClean="0">
                <a:latin typeface="Comic Sans MS" panose="030F0702030302020204" pitchFamily="66" charset="0"/>
              </a:rPr>
              <a:t> </a:t>
            </a:r>
            <a:r>
              <a:rPr lang="en-US" i="1" dirty="0" err="1" smtClean="0">
                <a:latin typeface="Comic Sans MS" panose="030F0702030302020204" pitchFamily="66" charset="0"/>
              </a:rPr>
              <a:t>fica</a:t>
            </a:r>
            <a:r>
              <a:rPr lang="en-US" i="1" dirty="0" smtClean="0">
                <a:latin typeface="Comic Sans MS" panose="030F0702030302020204" pitchFamily="66" charset="0"/>
              </a:rPr>
              <a:t> </a:t>
            </a:r>
            <a:r>
              <a:rPr lang="en-US" i="1" dirty="0" err="1" smtClean="0">
                <a:latin typeface="Comic Sans MS" panose="030F0702030302020204" pitchFamily="66" charset="0"/>
              </a:rPr>
              <a:t>mais</a:t>
            </a:r>
            <a:r>
              <a:rPr lang="en-US" i="1" dirty="0" smtClean="0">
                <a:latin typeface="Comic Sans MS" panose="030F0702030302020204" pitchFamily="66" charset="0"/>
              </a:rPr>
              <a:t> </a:t>
            </a:r>
            <a:r>
              <a:rPr lang="en-US" i="1" dirty="0" err="1" smtClean="0">
                <a:latin typeface="Comic Sans MS" panose="030F0702030302020204" pitchFamily="66" charset="0"/>
              </a:rPr>
              <a:t>rápido</a:t>
            </a:r>
            <a:r>
              <a:rPr lang="en-US" i="1" dirty="0" smtClean="0">
                <a:latin typeface="Comic Sans MS" panose="030F0702030302020204" pitchFamily="66" charset="0"/>
              </a:rPr>
              <a:t>…” </a:t>
            </a:r>
          </a:p>
          <a:p>
            <a:endParaRPr lang="en-US" i="1" dirty="0">
              <a:latin typeface="Comic Sans MS" panose="030F0702030302020204" pitchFamily="66" charset="0"/>
            </a:endParaRPr>
          </a:p>
          <a:p>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pic>
        <p:nvPicPr>
          <p:cNvPr id="8194" name="Picture 2" descr="Coche de carreras de fórmula 1 moderno con diseño realista Vector Premium "/>
          <p:cNvPicPr>
            <a:picLocks noChangeAspect="1" noChangeArrowheads="1"/>
          </p:cNvPicPr>
          <p:nvPr/>
        </p:nvPicPr>
        <p:blipFill rotWithShape="1">
          <a:blip r:embed="rId3">
            <a:extLst>
              <a:ext uri="{28A0092B-C50C-407E-A947-70E740481C1C}">
                <a14:useLocalDpi xmlns:a14="http://schemas.microsoft.com/office/drawing/2010/main" val="0"/>
              </a:ext>
            </a:extLst>
          </a:blip>
          <a:srcRect t="21724" b="28116"/>
          <a:stretch/>
        </p:blipFill>
        <p:spPr bwMode="auto">
          <a:xfrm>
            <a:off x="5299075" y="2667000"/>
            <a:ext cx="59626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4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23</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5 - ARQUITETURA </a:t>
            </a:r>
            <a:r>
              <a:rPr lang="pt-BR" altLang="pt-BR" b="1" dirty="0">
                <a:latin typeface="Arial" panose="020B0604020202020204" pitchFamily="34" charset="0"/>
              </a:rPr>
              <a:t>DEFICITÁRIA NO ON-PREM </a:t>
            </a:r>
            <a:endParaRPr lang="pt-BR" b="1" i="1" dirty="0" smtClean="0"/>
          </a:p>
          <a:p>
            <a:endParaRPr lang="pt-BR" b="1" i="1" dirty="0" smtClean="0"/>
          </a:p>
          <a:p>
            <a:r>
              <a:rPr lang="en-US" i="1" dirty="0" smtClean="0">
                <a:latin typeface="Comic Sans MS" panose="030F0702030302020204" pitchFamily="66" charset="0"/>
              </a:rPr>
              <a:t>“Na </a:t>
            </a:r>
            <a:r>
              <a:rPr lang="en-US" i="1" dirty="0" err="1" smtClean="0">
                <a:latin typeface="Comic Sans MS" panose="030F0702030302020204" pitchFamily="66" charset="0"/>
              </a:rPr>
              <a:t>nuvem</a:t>
            </a:r>
            <a:r>
              <a:rPr lang="en-US" i="1" dirty="0" smtClean="0">
                <a:latin typeface="Comic Sans MS" panose="030F0702030302020204" pitchFamily="66" charset="0"/>
              </a:rPr>
              <a:t>, </a:t>
            </a:r>
            <a:r>
              <a:rPr lang="en-US" i="1" dirty="0" err="1" smtClean="0">
                <a:latin typeface="Comic Sans MS" panose="030F0702030302020204" pitchFamily="66" charset="0"/>
              </a:rPr>
              <a:t>tudo</a:t>
            </a:r>
            <a:r>
              <a:rPr lang="en-US" i="1" dirty="0" smtClean="0">
                <a:latin typeface="Comic Sans MS" panose="030F0702030302020204" pitchFamily="66" charset="0"/>
              </a:rPr>
              <a:t> </a:t>
            </a:r>
            <a:r>
              <a:rPr lang="en-US" i="1" dirty="0" err="1" smtClean="0">
                <a:latin typeface="Comic Sans MS" panose="030F0702030302020204" pitchFamily="66" charset="0"/>
              </a:rPr>
              <a:t>fica</a:t>
            </a:r>
            <a:r>
              <a:rPr lang="en-US" i="1" dirty="0" smtClean="0">
                <a:latin typeface="Comic Sans MS" panose="030F0702030302020204" pitchFamily="66" charset="0"/>
              </a:rPr>
              <a:t> </a:t>
            </a:r>
            <a:r>
              <a:rPr lang="en-US" i="1" dirty="0" err="1" smtClean="0">
                <a:latin typeface="Comic Sans MS" panose="030F0702030302020204" pitchFamily="66" charset="0"/>
              </a:rPr>
              <a:t>melhor</a:t>
            </a:r>
            <a:r>
              <a:rPr lang="en-US" i="1" dirty="0" smtClean="0">
                <a:latin typeface="Comic Sans MS" panose="030F0702030302020204" pitchFamily="66" charset="0"/>
              </a:rPr>
              <a:t>…” </a:t>
            </a:r>
          </a:p>
          <a:p>
            <a:endParaRPr lang="en-US" i="1" dirty="0">
              <a:latin typeface="Comic Sans MS" panose="030F0702030302020204" pitchFamily="66" charset="0"/>
            </a:endParaRPr>
          </a:p>
          <a:p>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pic>
        <p:nvPicPr>
          <p:cNvPr id="9218" name="Picture 2" descr="Trabajador de servicio de coche musculoso reparando vehículo. Foto grat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015" y="2796680"/>
            <a:ext cx="5001185" cy="3227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65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24</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6 - SEGURANÇA</a:t>
            </a:r>
            <a:r>
              <a:rPr lang="pt-BR" b="1" i="1" dirty="0" smtClean="0"/>
              <a:t> </a:t>
            </a:r>
            <a:endParaRPr lang="pt-BR" b="1" i="1" dirty="0" smtClean="0"/>
          </a:p>
          <a:p>
            <a:endParaRPr lang="pt-BR" b="1" i="1" dirty="0" smtClean="0"/>
          </a:p>
          <a:p>
            <a:r>
              <a:rPr lang="en-US" i="1" dirty="0" smtClean="0">
                <a:latin typeface="Comic Sans MS" panose="030F0702030302020204" pitchFamily="66" charset="0"/>
              </a:rPr>
              <a:t>“</a:t>
            </a:r>
            <a:r>
              <a:rPr lang="en-US" i="1" dirty="0" err="1" smtClean="0">
                <a:latin typeface="Comic Sans MS" panose="030F0702030302020204" pitchFamily="66" charset="0"/>
              </a:rPr>
              <a:t>Migre</a:t>
            </a:r>
            <a:r>
              <a:rPr lang="en-US" i="1" dirty="0" smtClean="0">
                <a:latin typeface="Comic Sans MS" panose="030F0702030302020204" pitchFamily="66" charset="0"/>
              </a:rPr>
              <a:t> </a:t>
            </a:r>
            <a:r>
              <a:rPr lang="en-US" i="1" dirty="0" err="1" smtClean="0">
                <a:latin typeface="Comic Sans MS" panose="030F0702030302020204" pitchFamily="66" charset="0"/>
              </a:rPr>
              <a:t>seu</a:t>
            </a:r>
            <a:r>
              <a:rPr lang="en-US" i="1" dirty="0" smtClean="0">
                <a:latin typeface="Comic Sans MS" panose="030F0702030302020204" pitchFamily="66" charset="0"/>
              </a:rPr>
              <a:t> banco e fique compliance…” </a:t>
            </a:r>
          </a:p>
          <a:p>
            <a:endParaRPr lang="en-US" i="1" dirty="0">
              <a:latin typeface="Comic Sans MS" panose="030F0702030302020204" pitchFamily="66" charset="0"/>
            </a:endParaRPr>
          </a:p>
          <a:p>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pic>
        <p:nvPicPr>
          <p:cNvPr id="10242" name="Picture 2" descr="Seguridad de datos global, seguridad de datos personales, ilustración de concepto en línea de seguridad de datos cibernéticos, seguridad de internet o privacidad y protección de la información. vector gratui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653" y="2929653"/>
            <a:ext cx="3768395"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56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25</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7 - APRENDIZAGEM </a:t>
            </a:r>
            <a:r>
              <a:rPr lang="pt-BR" b="1" dirty="0" smtClean="0"/>
              <a:t>/ REAPRENDIZAGEM</a:t>
            </a:r>
            <a:r>
              <a:rPr lang="pt-BR" b="1" i="1" dirty="0" smtClean="0"/>
              <a:t> </a:t>
            </a:r>
          </a:p>
          <a:p>
            <a:endParaRPr lang="pt-BR" b="1" i="1" dirty="0" smtClean="0"/>
          </a:p>
          <a:p>
            <a:r>
              <a:rPr lang="en-US" i="1" dirty="0" smtClean="0">
                <a:latin typeface="Comic Sans MS" panose="030F0702030302020204" pitchFamily="66" charset="0"/>
              </a:rPr>
              <a:t>“</a:t>
            </a:r>
            <a:r>
              <a:rPr lang="en-US" i="1" dirty="0" err="1" smtClean="0">
                <a:latin typeface="Comic Sans MS" panose="030F0702030302020204" pitchFamily="66" charset="0"/>
              </a:rPr>
              <a:t>Qualquer</a:t>
            </a:r>
            <a:r>
              <a:rPr lang="en-US" i="1" dirty="0" smtClean="0">
                <a:latin typeface="Comic Sans MS" panose="030F0702030302020204" pitchFamily="66" charset="0"/>
              </a:rPr>
              <a:t> um </a:t>
            </a:r>
            <a:r>
              <a:rPr lang="en-US" i="1" dirty="0" err="1" smtClean="0">
                <a:latin typeface="Comic Sans MS" panose="030F0702030302020204" pitchFamily="66" charset="0"/>
              </a:rPr>
              <a:t>consegue</a:t>
            </a:r>
            <a:r>
              <a:rPr lang="en-US" i="1" dirty="0" smtClean="0">
                <a:latin typeface="Comic Sans MS" panose="030F0702030302020204" pitchFamily="66" charset="0"/>
              </a:rPr>
              <a:t> </a:t>
            </a:r>
            <a:r>
              <a:rPr lang="en-US" i="1" dirty="0" err="1" smtClean="0">
                <a:latin typeface="Comic Sans MS" panose="030F0702030302020204" pitchFamily="66" charset="0"/>
              </a:rPr>
              <a:t>utilizar</a:t>
            </a:r>
            <a:r>
              <a:rPr lang="en-US" i="1" dirty="0" smtClean="0">
                <a:latin typeface="Comic Sans MS" panose="030F0702030302020204" pitchFamily="66" charset="0"/>
              </a:rPr>
              <a:t>… ” </a:t>
            </a:r>
          </a:p>
          <a:p>
            <a:endParaRPr lang="en-US" i="1" dirty="0">
              <a:latin typeface="Comic Sans MS" panose="030F0702030302020204" pitchFamily="66" charset="0"/>
            </a:endParaRPr>
          </a:p>
          <a:p>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pic>
        <p:nvPicPr>
          <p:cNvPr id="11266" name="Picture 2" descr="Hombre cansado sentado en el suelo con pilas de documentos en papel alrededor de la ilustración plana. vector gratui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725" y="2634615"/>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79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26</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8 - BACKUP</a:t>
            </a:r>
            <a:r>
              <a:rPr lang="pt-BR" b="1" i="1" dirty="0" smtClean="0"/>
              <a:t> </a:t>
            </a:r>
            <a:endParaRPr lang="pt-BR" b="1" i="1" dirty="0" smtClean="0"/>
          </a:p>
          <a:p>
            <a:endParaRPr lang="pt-BR" b="1" i="1" dirty="0" smtClean="0"/>
          </a:p>
          <a:p>
            <a:r>
              <a:rPr lang="en-US" i="1" dirty="0" smtClean="0">
                <a:latin typeface="Comic Sans MS" panose="030F0702030302020204" pitchFamily="66" charset="0"/>
              </a:rPr>
              <a:t>“</a:t>
            </a:r>
            <a:r>
              <a:rPr lang="en-US" i="1" dirty="0" err="1" smtClean="0">
                <a:latin typeface="Comic Sans MS" panose="030F0702030302020204" pitchFamily="66" charset="0"/>
              </a:rPr>
              <a:t>Não</a:t>
            </a:r>
            <a:r>
              <a:rPr lang="en-US" i="1" dirty="0" smtClean="0">
                <a:latin typeface="Comic Sans MS" panose="030F0702030302020204" pitchFamily="66" charset="0"/>
              </a:rPr>
              <a:t> </a:t>
            </a:r>
            <a:r>
              <a:rPr lang="en-US" i="1" dirty="0" err="1" smtClean="0">
                <a:latin typeface="Comic Sans MS" panose="030F0702030302020204" pitchFamily="66" charset="0"/>
              </a:rPr>
              <a:t>precisa</a:t>
            </a:r>
            <a:r>
              <a:rPr lang="en-US" i="1" dirty="0" smtClean="0">
                <a:latin typeface="Comic Sans MS" panose="030F0702030302020204" pitchFamily="66" charset="0"/>
              </a:rPr>
              <a:t> </a:t>
            </a:r>
            <a:r>
              <a:rPr lang="en-US" i="1" dirty="0" err="1" smtClean="0">
                <a:latin typeface="Comic Sans MS" panose="030F0702030302020204" pitchFamily="66" charset="0"/>
              </a:rPr>
              <a:t>mais</a:t>
            </a:r>
            <a:r>
              <a:rPr lang="en-US" i="1" dirty="0" smtClean="0">
                <a:latin typeface="Comic Sans MS" panose="030F0702030302020204" pitchFamily="66" charset="0"/>
              </a:rPr>
              <a:t> </a:t>
            </a:r>
            <a:r>
              <a:rPr lang="en-US" i="1" dirty="0" err="1" smtClean="0">
                <a:latin typeface="Comic Sans MS" panose="030F0702030302020204" pitchFamily="66" charset="0"/>
              </a:rPr>
              <a:t>fazer</a:t>
            </a:r>
            <a:r>
              <a:rPr lang="en-US" i="1" dirty="0" smtClean="0">
                <a:latin typeface="Comic Sans MS" panose="030F0702030302020204" pitchFamily="66" charset="0"/>
              </a:rPr>
              <a:t> backup do banco… ” </a:t>
            </a:r>
          </a:p>
          <a:p>
            <a:endParaRPr lang="en-US" i="1" dirty="0">
              <a:latin typeface="Comic Sans MS" panose="030F0702030302020204" pitchFamily="66" charset="0"/>
            </a:endParaRPr>
          </a:p>
          <a:p>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pic>
        <p:nvPicPr>
          <p:cNvPr id="12290" name="Picture 2" descr="Ilustración del concepto abstracto del servidor de respaldo vector gratui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765" y="3333353"/>
            <a:ext cx="3090307" cy="309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0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27</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9 - LOCK </a:t>
            </a:r>
            <a:r>
              <a:rPr lang="pt-BR" b="1" dirty="0" smtClean="0"/>
              <a:t>IN </a:t>
            </a:r>
            <a:r>
              <a:rPr lang="pt-BR" b="1" i="1" dirty="0" smtClean="0"/>
              <a:t> </a:t>
            </a:r>
          </a:p>
          <a:p>
            <a:endParaRPr lang="pt-BR" b="1" i="1" dirty="0" smtClean="0"/>
          </a:p>
          <a:p>
            <a:r>
              <a:rPr lang="en-US" i="1" dirty="0" smtClean="0">
                <a:latin typeface="Comic Sans MS" panose="030F0702030302020204" pitchFamily="66" charset="0"/>
              </a:rPr>
              <a:t>“Se </a:t>
            </a:r>
            <a:r>
              <a:rPr lang="en-US" i="1" dirty="0" err="1" smtClean="0">
                <a:latin typeface="Comic Sans MS" panose="030F0702030302020204" pitchFamily="66" charset="0"/>
              </a:rPr>
              <a:t>precisar</a:t>
            </a:r>
            <a:r>
              <a:rPr lang="en-US" i="1" dirty="0" smtClean="0">
                <a:latin typeface="Comic Sans MS" panose="030F0702030302020204" pitchFamily="66" charset="0"/>
              </a:rPr>
              <a:t> </a:t>
            </a:r>
            <a:r>
              <a:rPr lang="en-US" i="1" dirty="0" err="1" smtClean="0">
                <a:latin typeface="Comic Sans MS" panose="030F0702030302020204" pitchFamily="66" charset="0"/>
              </a:rPr>
              <a:t>sair</a:t>
            </a:r>
            <a:r>
              <a:rPr lang="en-US" i="1" dirty="0" smtClean="0">
                <a:latin typeface="Comic Sans MS" panose="030F0702030302020204" pitchFamily="66" charset="0"/>
              </a:rPr>
              <a:t>, é </a:t>
            </a:r>
            <a:r>
              <a:rPr lang="en-US" i="1" dirty="0" err="1" smtClean="0">
                <a:latin typeface="Comic Sans MS" panose="030F0702030302020204" pitchFamily="66" charset="0"/>
              </a:rPr>
              <a:t>tranquilo</a:t>
            </a:r>
            <a:r>
              <a:rPr lang="en-US" i="1" dirty="0" smtClean="0">
                <a:latin typeface="Comic Sans MS" panose="030F0702030302020204" pitchFamily="66" charset="0"/>
              </a:rPr>
              <a:t>…” </a:t>
            </a:r>
            <a:endParaRPr lang="en-US" i="1" dirty="0">
              <a:latin typeface="Comic Sans MS" panose="030F0702030302020204" pitchFamily="66" charset="0"/>
            </a:endParaRPr>
          </a:p>
          <a:p>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smtClean="0"/>
              <a:t>DB...Ops!</a:t>
            </a:r>
            <a:endParaRPr lang="en-US" dirty="0"/>
          </a:p>
        </p:txBody>
      </p:sp>
      <p:pic>
        <p:nvPicPr>
          <p:cNvPr id="13314" name="Picture 2" descr="Armario vector gratui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575" y="2323405"/>
            <a:ext cx="3540125" cy="353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73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A4EC-B6D6-6842-A878-4840B42054BB}"/>
              </a:ext>
            </a:extLst>
          </p:cNvPr>
          <p:cNvSpPr>
            <a:spLocks noGrp="1"/>
          </p:cNvSpPr>
          <p:nvPr>
            <p:ph type="title"/>
          </p:nvPr>
        </p:nvSpPr>
        <p:spPr/>
        <p:txBody>
          <a:bodyPr/>
          <a:lstStyle/>
          <a:p>
            <a:r>
              <a:rPr lang="en-US" dirty="0" err="1" smtClean="0"/>
              <a:t>Emfim</a:t>
            </a:r>
            <a:r>
              <a:rPr lang="en-US" dirty="0" smtClean="0"/>
              <a:t>…</a:t>
            </a:r>
            <a:endParaRPr lang="en-US" dirty="0"/>
          </a:p>
        </p:txBody>
      </p:sp>
      <p:sp>
        <p:nvSpPr>
          <p:cNvPr id="4" name="Slide Number Placeholder 3">
            <a:extLst>
              <a:ext uri="{FF2B5EF4-FFF2-40B4-BE49-F238E27FC236}">
                <a16:creationId xmlns:a16="http://schemas.microsoft.com/office/drawing/2014/main" id="{BC74662F-34C0-FD47-B324-26D67BCCE1E2}"/>
              </a:ext>
            </a:extLst>
          </p:cNvPr>
          <p:cNvSpPr>
            <a:spLocks noGrp="1"/>
          </p:cNvSpPr>
          <p:nvPr>
            <p:ph type="sldNum" sz="quarter" idx="12"/>
          </p:nvPr>
        </p:nvSpPr>
        <p:spPr/>
        <p:txBody>
          <a:bodyPr/>
          <a:lstStyle/>
          <a:p>
            <a:fld id="{C51EAA63-D034-42AE-91FA-B13B9518C7BE}" type="slidenum">
              <a:rPr lang="en-US" smtClean="0">
                <a:solidFill>
                  <a:srgbClr val="58595B"/>
                </a:solidFill>
              </a:rPr>
              <a:pPr/>
              <a:t>28</a:t>
            </a:fld>
            <a:endParaRPr lang="en-US">
              <a:solidFill>
                <a:srgbClr val="58595B"/>
              </a:solidFill>
            </a:endParaRPr>
          </a:p>
        </p:txBody>
      </p:sp>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 y="-564776"/>
            <a:ext cx="12192000" cy="8127187"/>
          </a:xfrm>
          <a:prstGeom prst="rect">
            <a:avLst/>
          </a:prstGeom>
        </p:spPr>
      </p:pic>
    </p:spTree>
    <p:extLst>
      <p:ext uri="{BB962C8B-B14F-4D97-AF65-F5344CB8AC3E}">
        <p14:creationId xmlns:p14="http://schemas.microsoft.com/office/powerpoint/2010/main" val="281629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29</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Gestão de Banco de dados </a:t>
            </a:r>
          </a:p>
          <a:p>
            <a:endParaRPr lang="pt-BR" b="1" i="1" dirty="0" smtClean="0"/>
          </a:p>
          <a:p>
            <a:r>
              <a:rPr lang="pt-BR" i="1" dirty="0" smtClean="0"/>
              <a:t> O que transforma sua operação? </a:t>
            </a:r>
          </a:p>
          <a:p>
            <a:r>
              <a:rPr lang="pt-BR" i="1" dirty="0" smtClean="0">
                <a:latin typeface="+mn-lt"/>
              </a:rPr>
              <a:t>Qual a linha entre o </a:t>
            </a:r>
            <a:r>
              <a:rPr lang="pt-BR" b="1" i="1" dirty="0" smtClean="0">
                <a:latin typeface="+mn-lt"/>
              </a:rPr>
              <a:t>caos</a:t>
            </a:r>
            <a:r>
              <a:rPr lang="pt-BR" i="1" dirty="0" smtClean="0">
                <a:latin typeface="+mn-lt"/>
              </a:rPr>
              <a:t> e o </a:t>
            </a:r>
            <a:r>
              <a:rPr lang="pt-BR" b="1" i="1" dirty="0" smtClean="0">
                <a:latin typeface="+mn-lt"/>
              </a:rPr>
              <a:t>sucesso</a:t>
            </a:r>
            <a:r>
              <a:rPr lang="pt-BR" i="1" dirty="0" smtClean="0">
                <a:latin typeface="+mn-lt"/>
              </a:rPr>
              <a:t>? </a:t>
            </a:r>
            <a:endParaRPr lang="en-US" i="1" dirty="0">
              <a:latin typeface="+mn-lt"/>
            </a:endParaRPr>
          </a:p>
          <a:p>
            <a:r>
              <a:rPr lang="en-US" dirty="0"/>
              <a:t>		</a:t>
            </a:r>
          </a:p>
          <a:p>
            <a:r>
              <a:rPr lang="en-US" i="1" dirty="0" smtClean="0"/>
              <a:t> </a:t>
            </a:r>
            <a:endParaRPr lang="en-US" i="1"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err="1" smtClean="0"/>
              <a:t>Enfim</a:t>
            </a:r>
            <a:r>
              <a:rPr lang="en-US" dirty="0" smtClean="0"/>
              <a:t>… </a:t>
            </a:r>
            <a:endParaRPr lang="en-US" dirty="0"/>
          </a:p>
        </p:txBody>
      </p:sp>
      <p:pic>
        <p:nvPicPr>
          <p:cNvPr id="14338" name="Picture 2" descr="Conjunto de caballeros con armadura con armas en diferentes ángulos, poses vector gratuito"/>
          <p:cNvPicPr>
            <a:picLocks noChangeAspect="1" noChangeArrowheads="1"/>
          </p:cNvPicPr>
          <p:nvPr/>
        </p:nvPicPr>
        <p:blipFill rotWithShape="1">
          <a:blip r:embed="rId3">
            <a:extLst>
              <a:ext uri="{28A0092B-C50C-407E-A947-70E740481C1C}">
                <a14:useLocalDpi xmlns:a14="http://schemas.microsoft.com/office/drawing/2010/main" val="0"/>
              </a:ext>
            </a:extLst>
          </a:blip>
          <a:srcRect l="52982" t="5893" r="23376" b="43725"/>
          <a:stretch/>
        </p:blipFill>
        <p:spPr bwMode="auto">
          <a:xfrm>
            <a:off x="7981950" y="3181350"/>
            <a:ext cx="1692982" cy="240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6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A4EC-B6D6-6842-A878-4840B42054BB}"/>
              </a:ext>
            </a:extLst>
          </p:cNvPr>
          <p:cNvSpPr>
            <a:spLocks noGrp="1"/>
          </p:cNvSpPr>
          <p:nvPr>
            <p:ph type="title"/>
          </p:nvPr>
        </p:nvSpPr>
        <p:spPr/>
        <p:txBody>
          <a:bodyPr/>
          <a:lstStyle/>
          <a:p>
            <a:r>
              <a:rPr lang="en-US" dirty="0" err="1" smtClean="0"/>
              <a:t>Sobre</a:t>
            </a:r>
            <a:r>
              <a:rPr lang="en-US" dirty="0" smtClean="0"/>
              <a:t> a </a:t>
            </a:r>
            <a:r>
              <a:rPr lang="en-US" dirty="0" err="1" smtClean="0"/>
              <a:t>Lílian</a:t>
            </a:r>
            <a:endParaRPr lang="en-US" dirty="0"/>
          </a:p>
        </p:txBody>
      </p:sp>
      <p:sp>
        <p:nvSpPr>
          <p:cNvPr id="4" name="Slide Number Placeholder 3">
            <a:extLst>
              <a:ext uri="{FF2B5EF4-FFF2-40B4-BE49-F238E27FC236}">
                <a16:creationId xmlns:a16="http://schemas.microsoft.com/office/drawing/2014/main" id="{BC74662F-34C0-FD47-B324-26D67BCCE1E2}"/>
              </a:ext>
            </a:extLst>
          </p:cNvPr>
          <p:cNvSpPr>
            <a:spLocks noGrp="1"/>
          </p:cNvSpPr>
          <p:nvPr>
            <p:ph type="sldNum" sz="quarter" idx="12"/>
          </p:nvPr>
        </p:nvSpPr>
        <p:spPr/>
        <p:txBody>
          <a:bodyPr/>
          <a:lstStyle/>
          <a:p>
            <a:fld id="{C51EAA63-D034-42AE-91FA-B13B9518C7BE}" type="slidenum">
              <a:rPr lang="en-US" smtClean="0">
                <a:solidFill>
                  <a:srgbClr val="58595B"/>
                </a:solidFill>
              </a:rPr>
              <a:pPr/>
              <a:t>3</a:t>
            </a:fld>
            <a:endParaRPr lang="en-US">
              <a:solidFill>
                <a:srgbClr val="58595B"/>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6544"/>
            <a:ext cx="12192000" cy="9144000"/>
          </a:xfrm>
          <a:prstGeom prst="rect">
            <a:avLst/>
          </a:prstGeom>
        </p:spPr>
      </p:pic>
    </p:spTree>
    <p:extLst>
      <p:ext uri="{BB962C8B-B14F-4D97-AF65-F5344CB8AC3E}">
        <p14:creationId xmlns:p14="http://schemas.microsoft.com/office/powerpoint/2010/main" val="41247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B81D4E-74B3-384C-8A4D-CC3A444C43D8}"/>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B42C8E90-59D7-6A4F-9BB4-0C395A68D54A}"/>
              </a:ext>
            </a:extLst>
          </p:cNvPr>
          <p:cNvSpPr>
            <a:spLocks noGrp="1"/>
          </p:cNvSpPr>
          <p:nvPr>
            <p:ph type="sldNum" sz="quarter" idx="4"/>
          </p:nvPr>
        </p:nvSpPr>
        <p:spPr/>
        <p:txBody>
          <a:bodyPr/>
          <a:lstStyle/>
          <a:p>
            <a:fld id="{345D60D9-5372-5F40-9443-0F9AE5BDC3C8}" type="slidenum">
              <a:rPr lang="en-US" smtClean="0"/>
              <a:pPr/>
              <a:t>30</a:t>
            </a:fld>
            <a:endParaRPr lang="en-US" dirty="0"/>
          </a:p>
        </p:txBody>
      </p:sp>
      <p:sp>
        <p:nvSpPr>
          <p:cNvPr id="10" name="Text Placeholder 9">
            <a:extLst>
              <a:ext uri="{FF2B5EF4-FFF2-40B4-BE49-F238E27FC236}">
                <a16:creationId xmlns:a16="http://schemas.microsoft.com/office/drawing/2014/main" id="{9E7E2509-F5BE-894D-B17C-FD7E7E9CFDF1}"/>
              </a:ext>
            </a:extLst>
          </p:cNvPr>
          <p:cNvSpPr>
            <a:spLocks noGrp="1"/>
          </p:cNvSpPr>
          <p:nvPr>
            <p:ph type="body" sz="quarter" idx="36"/>
          </p:nvPr>
        </p:nvSpPr>
        <p:spPr/>
        <p:txBody>
          <a:bodyPr/>
          <a:lstStyle/>
          <a:p>
            <a:r>
              <a:rPr lang="pt-BR" dirty="0">
                <a:hlinkClick r:id="rId2"/>
              </a:rPr>
              <a:t>linkedin.com/in/liliandba</a:t>
            </a:r>
            <a:endParaRPr lang="en-US" dirty="0"/>
          </a:p>
        </p:txBody>
      </p:sp>
      <p:sp>
        <p:nvSpPr>
          <p:cNvPr id="11" name="Text Placeholder 10">
            <a:extLst>
              <a:ext uri="{FF2B5EF4-FFF2-40B4-BE49-F238E27FC236}">
                <a16:creationId xmlns:a16="http://schemas.microsoft.com/office/drawing/2014/main" id="{77C47630-2385-CD47-8EC9-A2BCC9DB0030}"/>
              </a:ext>
            </a:extLst>
          </p:cNvPr>
          <p:cNvSpPr>
            <a:spLocks noGrp="1"/>
          </p:cNvSpPr>
          <p:nvPr>
            <p:ph type="body" sz="quarter" idx="37"/>
          </p:nvPr>
        </p:nvSpPr>
        <p:spPr/>
        <p:txBody>
          <a:bodyPr/>
          <a:lstStyle/>
          <a:p>
            <a:r>
              <a:rPr lang="en-US" dirty="0" smtClean="0"/>
              <a:t>LinkedIn</a:t>
            </a:r>
            <a:endParaRPr lang="en-US" dirty="0"/>
          </a:p>
        </p:txBody>
      </p:sp>
      <p:sp>
        <p:nvSpPr>
          <p:cNvPr id="6" name="Text Placeholder 5">
            <a:extLst>
              <a:ext uri="{FF2B5EF4-FFF2-40B4-BE49-F238E27FC236}">
                <a16:creationId xmlns:a16="http://schemas.microsoft.com/office/drawing/2014/main" id="{D151DF2A-A248-6C49-8EA9-61C4147D6B36}"/>
              </a:ext>
            </a:extLst>
          </p:cNvPr>
          <p:cNvSpPr>
            <a:spLocks noGrp="1"/>
          </p:cNvSpPr>
          <p:nvPr>
            <p:ph type="body" sz="quarter" idx="15"/>
          </p:nvPr>
        </p:nvSpPr>
        <p:spPr/>
        <p:txBody>
          <a:bodyPr/>
          <a:lstStyle/>
          <a:p>
            <a:r>
              <a:rPr lang="en-US" dirty="0"/>
              <a:t>Thank you</a:t>
            </a:r>
          </a:p>
        </p:txBody>
      </p:sp>
      <p:pic>
        <p:nvPicPr>
          <p:cNvPr id="10242" name="Picture 2" descr="Coração (símbolo) – Wikipédia, a enciclopédia livr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865259" y="3814493"/>
            <a:ext cx="563741" cy="56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91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0" y="6424613"/>
            <a:ext cx="5746750" cy="365125"/>
          </a:xfrm>
        </p:spPr>
        <p:txBody>
          <a:bodyPr/>
          <a:lstStyle/>
          <a:p>
            <a:r>
              <a:rPr lang="en-US" dirty="0" smtClean="0"/>
              <a:t>Copyright © 2021, Oracle and/or its affiliates  |  Confidential: Internal/Restricted/Highly Restricted</a:t>
            </a:r>
            <a:endParaRPr lang="en-US" dirty="0"/>
          </a:p>
        </p:txBody>
      </p:sp>
      <p:sp>
        <p:nvSpPr>
          <p:cNvPr id="3" name="Slide Number Placeholder 2"/>
          <p:cNvSpPr>
            <a:spLocks noGrp="1"/>
          </p:cNvSpPr>
          <p:nvPr>
            <p:ph type="sldNum" sz="quarter" idx="4294967295"/>
          </p:nvPr>
        </p:nvSpPr>
        <p:spPr>
          <a:xfrm>
            <a:off x="0" y="6423025"/>
            <a:ext cx="365125" cy="366713"/>
          </a:xfrm>
        </p:spPr>
        <p:txBody>
          <a:bodyPr/>
          <a:lstStyle/>
          <a:p>
            <a:fld id="{345D60D9-5372-5F40-9443-0F9AE5BDC3C8}" type="slidenum">
              <a:rPr lang="en-US" smtClean="0"/>
              <a:pPr/>
              <a:t>31</a:t>
            </a:fld>
            <a:endParaRPr lang="en-US" dirty="0"/>
          </a:p>
        </p:txBody>
      </p:sp>
    </p:spTree>
    <p:extLst>
      <p:ext uri="{BB962C8B-B14F-4D97-AF65-F5344CB8AC3E}">
        <p14:creationId xmlns:p14="http://schemas.microsoft.com/office/powerpoint/2010/main" val="406438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46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0915"/>
          <a:stretch/>
        </p:blipFill>
        <p:spPr>
          <a:xfrm>
            <a:off x="9318413" y="3109521"/>
            <a:ext cx="2696803" cy="3200399"/>
          </a:xfrm>
          <a:prstGeom prst="rect">
            <a:avLst/>
          </a:prstGeom>
        </p:spPr>
      </p:pic>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4</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2008586"/>
            <a:ext cx="4509786" cy="3967671"/>
          </a:xfrm>
        </p:spPr>
        <p:txBody>
          <a:bodyPr/>
          <a:lstStyle/>
          <a:p>
            <a:pPr marL="342900" indent="-342900">
              <a:buFont typeface="Wingdings" panose="05000000000000000000" pitchFamily="2" charset="2"/>
              <a:buChar char="ü"/>
            </a:pPr>
            <a:r>
              <a:rPr lang="en-US" dirty="0" err="1" smtClean="0"/>
              <a:t>Graduada</a:t>
            </a:r>
            <a:r>
              <a:rPr lang="en-US" dirty="0" smtClean="0"/>
              <a:t> </a:t>
            </a:r>
            <a:r>
              <a:rPr lang="en-US" dirty="0" err="1" smtClean="0"/>
              <a:t>em</a:t>
            </a:r>
            <a:r>
              <a:rPr lang="en-US" dirty="0" smtClean="0"/>
              <a:t> banco de dados</a:t>
            </a:r>
          </a:p>
          <a:p>
            <a:pPr marL="342900" indent="-342900">
              <a:buFont typeface="Wingdings" panose="05000000000000000000" pitchFamily="2" charset="2"/>
              <a:buChar char="ü"/>
            </a:pPr>
            <a:r>
              <a:rPr lang="en-US" dirty="0" err="1" smtClean="0"/>
              <a:t>Pós</a:t>
            </a:r>
            <a:r>
              <a:rPr lang="en-US" dirty="0" smtClean="0"/>
              <a:t> </a:t>
            </a:r>
            <a:r>
              <a:rPr lang="en-US" dirty="0" err="1" smtClean="0"/>
              <a:t>em</a:t>
            </a:r>
            <a:r>
              <a:rPr lang="en-US" dirty="0" smtClean="0"/>
              <a:t> SI</a:t>
            </a:r>
          </a:p>
          <a:p>
            <a:pPr marL="342900" indent="-342900">
              <a:buFont typeface="Wingdings" panose="05000000000000000000" pitchFamily="2" charset="2"/>
              <a:buChar char="ü"/>
            </a:pPr>
            <a:r>
              <a:rPr lang="en-US" dirty="0" err="1" smtClean="0"/>
              <a:t>Trabalha</a:t>
            </a:r>
            <a:r>
              <a:rPr lang="en-US" dirty="0" smtClean="0"/>
              <a:t> com TI </a:t>
            </a:r>
            <a:r>
              <a:rPr lang="en-US" dirty="0" err="1" smtClean="0"/>
              <a:t>há</a:t>
            </a:r>
            <a:r>
              <a:rPr lang="en-US" dirty="0" smtClean="0"/>
              <a:t> 20 </a:t>
            </a:r>
            <a:r>
              <a:rPr lang="en-US" dirty="0" err="1" smtClean="0"/>
              <a:t>anos</a:t>
            </a:r>
            <a:endParaRPr lang="en-US" dirty="0" smtClean="0"/>
          </a:p>
          <a:p>
            <a:pPr marL="342900" indent="-342900">
              <a:buFont typeface="Wingdings" panose="05000000000000000000" pitchFamily="2" charset="2"/>
              <a:buChar char="ü"/>
            </a:pPr>
            <a:r>
              <a:rPr lang="en-US" dirty="0" smtClean="0"/>
              <a:t>12 </a:t>
            </a:r>
            <a:r>
              <a:rPr lang="en-US" dirty="0" err="1" smtClean="0"/>
              <a:t>anos</a:t>
            </a:r>
            <a:r>
              <a:rPr lang="en-US" dirty="0" smtClean="0"/>
              <a:t> </a:t>
            </a:r>
            <a:r>
              <a:rPr lang="en-US" dirty="0" err="1" smtClean="0"/>
              <a:t>na</a:t>
            </a:r>
            <a:r>
              <a:rPr lang="en-US" dirty="0" smtClean="0"/>
              <a:t> </a:t>
            </a:r>
            <a:r>
              <a:rPr lang="en-US" dirty="0" err="1" smtClean="0"/>
              <a:t>área</a:t>
            </a:r>
            <a:r>
              <a:rPr lang="en-US" dirty="0" smtClean="0"/>
              <a:t> de BD</a:t>
            </a:r>
          </a:p>
          <a:p>
            <a:pPr marL="342900" indent="-342900">
              <a:buFont typeface="Wingdings" panose="05000000000000000000" pitchFamily="2" charset="2"/>
              <a:buChar char="ü"/>
            </a:pPr>
            <a:r>
              <a:rPr lang="en-US" dirty="0" smtClean="0"/>
              <a:t>Prof. da </a:t>
            </a:r>
            <a:r>
              <a:rPr lang="en-US" dirty="0" err="1" smtClean="0"/>
              <a:t>área</a:t>
            </a:r>
            <a:r>
              <a:rPr lang="en-US" dirty="0" smtClean="0"/>
              <a:t> de banco de dados</a:t>
            </a:r>
          </a:p>
          <a:p>
            <a:pPr marL="342900" indent="-342900">
              <a:buFont typeface="Wingdings" panose="05000000000000000000" pitchFamily="2" charset="2"/>
              <a:buChar char="ü"/>
            </a:pPr>
            <a:r>
              <a:rPr lang="pt-BR" b="1" dirty="0"/>
              <a:t>Solution Engineer na </a:t>
            </a:r>
            <a:r>
              <a:rPr lang="pt-BR" b="1" dirty="0" smtClean="0"/>
              <a:t>Oracle</a:t>
            </a:r>
          </a:p>
          <a:p>
            <a:pPr marL="342900" indent="-342900">
              <a:buFont typeface="Wingdings" panose="05000000000000000000" pitchFamily="2" charset="2"/>
              <a:buChar char="ü"/>
            </a:pPr>
            <a:r>
              <a:rPr lang="pt-BR" dirty="0" smtClean="0"/>
              <a:t>Experiência como DBA (DevOPs)</a:t>
            </a:r>
          </a:p>
          <a:p>
            <a:pPr marL="342900" indent="-342900">
              <a:buFont typeface="Wingdings" panose="05000000000000000000" pitchFamily="2" charset="2"/>
              <a:buChar char="ü"/>
            </a:pPr>
            <a:r>
              <a:rPr lang="pt-BR" dirty="0" smtClean="0"/>
              <a:t> em ambientes on-prem e cloud </a:t>
            </a:r>
            <a:endParaRPr lang="en-US"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a:xfrm>
            <a:off x="762000" y="1069789"/>
            <a:ext cx="10671048" cy="822960"/>
          </a:xfrm>
        </p:spPr>
        <p:txBody>
          <a:bodyPr/>
          <a:lstStyle/>
          <a:p>
            <a:r>
              <a:rPr lang="en-US" dirty="0" err="1" smtClean="0"/>
              <a:t>Lílian</a:t>
            </a:r>
            <a:r>
              <a:rPr lang="en-US" dirty="0" smtClean="0"/>
              <a:t> Barroso Yamaguti</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192" y="426535"/>
            <a:ext cx="4383024" cy="247001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7524" y="4122725"/>
            <a:ext cx="2913888" cy="218541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7566" y="766559"/>
            <a:ext cx="2721177" cy="3632020"/>
          </a:xfrm>
          <a:prstGeom prst="rect">
            <a:avLst/>
          </a:prstGeom>
        </p:spPr>
      </p:pic>
    </p:spTree>
    <p:extLst>
      <p:ext uri="{BB962C8B-B14F-4D97-AF65-F5344CB8AC3E}">
        <p14:creationId xmlns:p14="http://schemas.microsoft.com/office/powerpoint/2010/main" val="289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A4EC-B6D6-6842-A878-4840B42054BB}"/>
              </a:ext>
            </a:extLst>
          </p:cNvPr>
          <p:cNvSpPr>
            <a:spLocks noGrp="1"/>
          </p:cNvSpPr>
          <p:nvPr>
            <p:ph type="title"/>
          </p:nvPr>
        </p:nvSpPr>
        <p:spPr/>
        <p:txBody>
          <a:bodyPr/>
          <a:lstStyle/>
          <a:p>
            <a:r>
              <a:rPr lang="en-US" dirty="0" err="1" smtClean="0"/>
              <a:t>Sobre</a:t>
            </a:r>
            <a:r>
              <a:rPr lang="en-US" dirty="0" smtClean="0"/>
              <a:t> </a:t>
            </a:r>
            <a:r>
              <a:rPr lang="en-US" dirty="0" err="1" smtClean="0"/>
              <a:t>Você</a:t>
            </a:r>
            <a:endParaRPr lang="en-US" dirty="0"/>
          </a:p>
        </p:txBody>
      </p:sp>
      <p:sp>
        <p:nvSpPr>
          <p:cNvPr id="4" name="Slide Number Placeholder 3">
            <a:extLst>
              <a:ext uri="{FF2B5EF4-FFF2-40B4-BE49-F238E27FC236}">
                <a16:creationId xmlns:a16="http://schemas.microsoft.com/office/drawing/2014/main" id="{BC74662F-34C0-FD47-B324-26D67BCCE1E2}"/>
              </a:ext>
            </a:extLst>
          </p:cNvPr>
          <p:cNvSpPr>
            <a:spLocks noGrp="1"/>
          </p:cNvSpPr>
          <p:nvPr>
            <p:ph type="sldNum" sz="quarter" idx="12"/>
          </p:nvPr>
        </p:nvSpPr>
        <p:spPr/>
        <p:txBody>
          <a:bodyPr/>
          <a:lstStyle/>
          <a:p>
            <a:fld id="{C51EAA63-D034-42AE-91FA-B13B9518C7BE}" type="slidenum">
              <a:rPr lang="en-US" smtClean="0">
                <a:solidFill>
                  <a:srgbClr val="58595B"/>
                </a:solidFill>
              </a:rPr>
              <a:pPr/>
              <a:t>5</a:t>
            </a:fld>
            <a:endParaRPr lang="en-US">
              <a:solidFill>
                <a:srgbClr val="58595B"/>
              </a:solidFill>
            </a:endParaRP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40659" y="-783945"/>
            <a:ext cx="12729883" cy="8521911"/>
          </a:xfrm>
          <a:prstGeom prst="rect">
            <a:avLst/>
          </a:prstGeom>
        </p:spPr>
      </p:pic>
    </p:spTree>
    <p:extLst>
      <p:ext uri="{BB962C8B-B14F-4D97-AF65-F5344CB8AC3E}">
        <p14:creationId xmlns:p14="http://schemas.microsoft.com/office/powerpoint/2010/main" val="63811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6</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pPr marL="342900" indent="-342900">
              <a:buFont typeface="Wingdings" panose="05000000000000000000" pitchFamily="2" charset="2"/>
              <a:buChar char="ü"/>
            </a:pPr>
            <a:r>
              <a:rPr lang="en-US" dirty="0" err="1" smtClean="0"/>
              <a:t>Qual</a:t>
            </a:r>
            <a:r>
              <a:rPr lang="en-US" dirty="0" smtClean="0"/>
              <a:t> </a:t>
            </a:r>
            <a:r>
              <a:rPr lang="en-US" dirty="0" err="1" smtClean="0"/>
              <a:t>sua</a:t>
            </a:r>
            <a:r>
              <a:rPr lang="en-US" dirty="0" smtClean="0"/>
              <a:t> </a:t>
            </a:r>
            <a:r>
              <a:rPr lang="en-US" dirty="0" err="1" smtClean="0"/>
              <a:t>área</a:t>
            </a:r>
            <a:r>
              <a:rPr lang="en-US" dirty="0" smtClean="0"/>
              <a:t>?</a:t>
            </a:r>
          </a:p>
          <a:p>
            <a:pPr marL="342900" indent="-342900">
              <a:buFont typeface="Wingdings" panose="05000000000000000000" pitchFamily="2" charset="2"/>
              <a:buChar char="ü"/>
            </a:pPr>
            <a:r>
              <a:rPr lang="en-US" dirty="0" err="1" smtClean="0"/>
              <a:t>Já</a:t>
            </a:r>
            <a:r>
              <a:rPr lang="en-US" dirty="0" smtClean="0"/>
              <a:t> </a:t>
            </a:r>
            <a:r>
              <a:rPr lang="en-US" dirty="0" err="1" smtClean="0"/>
              <a:t>trabalha</a:t>
            </a:r>
            <a:r>
              <a:rPr lang="en-US" dirty="0" smtClean="0"/>
              <a:t> com </a:t>
            </a:r>
            <a:r>
              <a:rPr lang="en-US" dirty="0" err="1" smtClean="0"/>
              <a:t>ambientes</a:t>
            </a:r>
            <a:r>
              <a:rPr lang="en-US" dirty="0" smtClean="0"/>
              <a:t> </a:t>
            </a:r>
            <a:r>
              <a:rPr lang="en-US" dirty="0" err="1" smtClean="0"/>
              <a:t>em</a:t>
            </a:r>
            <a:r>
              <a:rPr lang="en-US" dirty="0" smtClean="0"/>
              <a:t> cloud?</a:t>
            </a:r>
          </a:p>
          <a:p>
            <a:pPr marL="342900" indent="-342900">
              <a:buFont typeface="Wingdings" panose="05000000000000000000" pitchFamily="2" charset="2"/>
              <a:buChar char="ü"/>
            </a:pPr>
            <a:r>
              <a:rPr lang="en-US" dirty="0" err="1" smtClean="0"/>
              <a:t>Quais</a:t>
            </a:r>
            <a:r>
              <a:rPr lang="en-US" dirty="0" smtClean="0"/>
              <a:t> as </a:t>
            </a:r>
            <a:r>
              <a:rPr lang="en-US" dirty="0" err="1" smtClean="0"/>
              <a:t>maiores</a:t>
            </a:r>
            <a:r>
              <a:rPr lang="en-US" dirty="0" smtClean="0"/>
              <a:t> </a:t>
            </a:r>
            <a:r>
              <a:rPr lang="en-US" dirty="0" err="1" smtClean="0"/>
              <a:t>falácias</a:t>
            </a:r>
            <a:r>
              <a:rPr lang="en-US" dirty="0" smtClean="0"/>
              <a:t> que </a:t>
            </a:r>
            <a:r>
              <a:rPr lang="en-US" dirty="0" err="1" smtClean="0"/>
              <a:t>já</a:t>
            </a:r>
            <a:r>
              <a:rPr lang="en-US" dirty="0" smtClean="0"/>
              <a:t> </a:t>
            </a:r>
            <a:r>
              <a:rPr lang="en-US" dirty="0" err="1" smtClean="0"/>
              <a:t>ouviu</a:t>
            </a:r>
            <a:r>
              <a:rPr lang="en-US" dirty="0" smtClean="0"/>
              <a:t> </a:t>
            </a:r>
            <a:r>
              <a:rPr lang="en-US" dirty="0" err="1" smtClean="0"/>
              <a:t>sobre</a:t>
            </a:r>
            <a:r>
              <a:rPr lang="en-US" dirty="0" smtClean="0"/>
              <a:t> </a:t>
            </a:r>
            <a:r>
              <a:rPr lang="en-US" dirty="0" err="1" smtClean="0"/>
              <a:t>migração</a:t>
            </a:r>
            <a:r>
              <a:rPr lang="en-US" dirty="0" smtClean="0"/>
              <a:t> de </a:t>
            </a:r>
            <a:r>
              <a:rPr lang="en-US" dirty="0" err="1" smtClean="0"/>
              <a:t>bancos</a:t>
            </a:r>
            <a:r>
              <a:rPr lang="en-US" dirty="0" smtClean="0"/>
              <a:t> para a </a:t>
            </a:r>
            <a:r>
              <a:rPr lang="en-US" dirty="0" err="1" smtClean="0"/>
              <a:t>nuvem</a:t>
            </a:r>
            <a:r>
              <a:rPr lang="en-US" dirty="0" smtClean="0"/>
              <a:t>?</a:t>
            </a:r>
          </a:p>
          <a:p>
            <a:pPr marL="342900" indent="-342900">
              <a:buFont typeface="Wingdings" panose="05000000000000000000" pitchFamily="2" charset="2"/>
              <a:buChar char="ü"/>
            </a:pPr>
            <a:endParaRPr lang="en-US" i="1" dirty="0"/>
          </a:p>
          <a:p>
            <a:r>
              <a:rPr lang="en-US" i="1" dirty="0" err="1" smtClean="0"/>
              <a:t>Escolha</a:t>
            </a:r>
            <a:r>
              <a:rPr lang="en-US" i="1" dirty="0" smtClean="0"/>
              <a:t> </a:t>
            </a:r>
            <a:r>
              <a:rPr lang="en-US" i="1" dirty="0" err="1" smtClean="0"/>
              <a:t>uma</a:t>
            </a:r>
            <a:r>
              <a:rPr lang="en-US" i="1" dirty="0" smtClean="0"/>
              <a:t> </a:t>
            </a:r>
            <a:r>
              <a:rPr lang="en-US" i="1" dirty="0" err="1" smtClean="0"/>
              <a:t>destas</a:t>
            </a:r>
            <a:r>
              <a:rPr lang="en-US" i="1" dirty="0" smtClean="0"/>
              <a:t> </a:t>
            </a:r>
            <a:r>
              <a:rPr lang="en-US" i="1" dirty="0" err="1" smtClean="0"/>
              <a:t>perguntinhas</a:t>
            </a:r>
            <a:r>
              <a:rPr lang="en-US" i="1" dirty="0" smtClean="0"/>
              <a:t> para responder no chat ;) </a:t>
            </a:r>
          </a:p>
          <a:p>
            <a:pPr marL="342900" indent="-342900">
              <a:buFont typeface="Wingdings" panose="05000000000000000000" pitchFamily="2" charset="2"/>
              <a:buChar char="ü"/>
            </a:pPr>
            <a:endParaRPr lang="en-US" dirty="0" smtClean="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err="1" smtClean="0"/>
              <a:t>Sobre</a:t>
            </a:r>
            <a:r>
              <a:rPr lang="en-US" dirty="0" smtClean="0"/>
              <a:t> </a:t>
            </a:r>
            <a:r>
              <a:rPr lang="en-US" dirty="0" err="1" smtClean="0"/>
              <a:t>Você</a:t>
            </a:r>
            <a:endParaRPr lang="en-US" dirty="0"/>
          </a:p>
        </p:txBody>
      </p:sp>
    </p:spTree>
    <p:extLst>
      <p:ext uri="{BB962C8B-B14F-4D97-AF65-F5344CB8AC3E}">
        <p14:creationId xmlns:p14="http://schemas.microsoft.com/office/powerpoint/2010/main" val="339739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7</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pPr marL="342900" indent="-342900">
              <a:buFont typeface="Wingdings" panose="05000000000000000000" pitchFamily="2" charset="2"/>
              <a:buChar char="ü"/>
            </a:pPr>
            <a:r>
              <a:rPr lang="en-US" dirty="0" err="1" smtClean="0"/>
              <a:t>Conhece</a:t>
            </a:r>
            <a:r>
              <a:rPr lang="en-US" dirty="0" smtClean="0"/>
              <a:t> </a:t>
            </a:r>
            <a:r>
              <a:rPr lang="en-US" dirty="0" err="1" smtClean="0"/>
              <a:t>melhor</a:t>
            </a:r>
            <a:r>
              <a:rPr lang="en-US" dirty="0" smtClean="0"/>
              <a:t> a </a:t>
            </a:r>
            <a:r>
              <a:rPr lang="en-US" dirty="0" err="1" smtClean="0"/>
              <a:t>infraestrutura</a:t>
            </a:r>
            <a:r>
              <a:rPr lang="en-US" dirty="0" smtClean="0"/>
              <a:t>, o </a:t>
            </a:r>
            <a:r>
              <a:rPr lang="en-US" dirty="0" err="1" smtClean="0"/>
              <a:t>o</a:t>
            </a:r>
            <a:r>
              <a:rPr lang="en-US" dirty="0" smtClean="0"/>
              <a:t> </a:t>
            </a:r>
            <a:r>
              <a:rPr lang="en-US" dirty="0" err="1" smtClean="0"/>
              <a:t>ambiente</a:t>
            </a:r>
            <a:r>
              <a:rPr lang="en-US" dirty="0" smtClean="0"/>
              <a:t> de DEV?</a:t>
            </a:r>
          </a:p>
          <a:p>
            <a:pPr marL="342900" indent="-342900">
              <a:buFont typeface="Wingdings" panose="05000000000000000000" pitchFamily="2" charset="2"/>
              <a:buChar char="ü"/>
            </a:pPr>
            <a:r>
              <a:rPr lang="en-US" dirty="0" err="1" smtClean="0"/>
              <a:t>Já</a:t>
            </a:r>
            <a:r>
              <a:rPr lang="en-US" dirty="0" smtClean="0"/>
              <a:t> vive a </a:t>
            </a:r>
            <a:r>
              <a:rPr lang="en-US" dirty="0" err="1" smtClean="0"/>
              <a:t>cultura</a:t>
            </a:r>
            <a:r>
              <a:rPr lang="en-US" dirty="0" smtClean="0"/>
              <a:t> DevOps </a:t>
            </a:r>
            <a:r>
              <a:rPr lang="en-US" dirty="0" err="1" smtClean="0"/>
              <a:t>na</a:t>
            </a:r>
            <a:r>
              <a:rPr lang="en-US" dirty="0" smtClean="0"/>
              <a:t> </a:t>
            </a:r>
            <a:r>
              <a:rPr lang="en-US" dirty="0" err="1" smtClean="0"/>
              <a:t>sua</a:t>
            </a:r>
            <a:r>
              <a:rPr lang="en-US" dirty="0" smtClean="0"/>
              <a:t> </a:t>
            </a:r>
            <a:r>
              <a:rPr lang="en-US" dirty="0" err="1" smtClean="0"/>
              <a:t>empresa</a:t>
            </a:r>
            <a:r>
              <a:rPr lang="en-US" dirty="0" smtClean="0"/>
              <a:t>? </a:t>
            </a:r>
            <a:endParaRPr lang="en-US"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err="1" smtClean="0"/>
              <a:t>Sobre</a:t>
            </a:r>
            <a:r>
              <a:rPr lang="en-US" dirty="0" smtClean="0"/>
              <a:t> </a:t>
            </a:r>
            <a:r>
              <a:rPr lang="en-US" dirty="0" err="1" smtClean="0"/>
              <a:t>Você</a:t>
            </a:r>
            <a:endParaRPr lang="en-US" dirty="0"/>
          </a:p>
        </p:txBody>
      </p:sp>
    </p:spTree>
    <p:extLst>
      <p:ext uri="{BB962C8B-B14F-4D97-AF65-F5344CB8AC3E}">
        <p14:creationId xmlns:p14="http://schemas.microsoft.com/office/powerpoint/2010/main" val="12577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A4EC-B6D6-6842-A878-4840B42054BB}"/>
              </a:ext>
            </a:extLst>
          </p:cNvPr>
          <p:cNvSpPr>
            <a:spLocks noGrp="1"/>
          </p:cNvSpPr>
          <p:nvPr>
            <p:ph type="title"/>
          </p:nvPr>
        </p:nvSpPr>
        <p:spPr/>
        <p:txBody>
          <a:bodyPr/>
          <a:lstStyle/>
          <a:p>
            <a:r>
              <a:rPr lang="en-US" dirty="0" err="1" smtClean="0"/>
              <a:t>Conceitos</a:t>
            </a:r>
            <a:endParaRPr lang="en-US" dirty="0"/>
          </a:p>
        </p:txBody>
      </p:sp>
      <p:sp>
        <p:nvSpPr>
          <p:cNvPr id="4" name="Slide Number Placeholder 3">
            <a:extLst>
              <a:ext uri="{FF2B5EF4-FFF2-40B4-BE49-F238E27FC236}">
                <a16:creationId xmlns:a16="http://schemas.microsoft.com/office/drawing/2014/main" id="{BC74662F-34C0-FD47-B324-26D67BCCE1E2}"/>
              </a:ext>
            </a:extLst>
          </p:cNvPr>
          <p:cNvSpPr>
            <a:spLocks noGrp="1"/>
          </p:cNvSpPr>
          <p:nvPr>
            <p:ph type="sldNum" sz="quarter" idx="12"/>
          </p:nvPr>
        </p:nvSpPr>
        <p:spPr/>
        <p:txBody>
          <a:bodyPr/>
          <a:lstStyle/>
          <a:p>
            <a:fld id="{C51EAA63-D034-42AE-91FA-B13B9518C7BE}" type="slidenum">
              <a:rPr lang="en-US" smtClean="0">
                <a:solidFill>
                  <a:srgbClr val="58595B"/>
                </a:solidFill>
              </a:rPr>
              <a:pPr/>
              <a:t>8</a:t>
            </a:fld>
            <a:endParaRPr lang="en-US">
              <a:solidFill>
                <a:srgbClr val="58595B"/>
              </a:solidFill>
            </a:endParaRP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9294" y="-1041401"/>
            <a:ext cx="12980894" cy="8653929"/>
          </a:xfrm>
          <a:prstGeom prst="rect">
            <a:avLst/>
          </a:prstGeom>
        </p:spPr>
      </p:pic>
    </p:spTree>
    <p:extLst>
      <p:ext uri="{BB962C8B-B14F-4D97-AF65-F5344CB8AC3E}">
        <p14:creationId xmlns:p14="http://schemas.microsoft.com/office/powerpoint/2010/main" val="522326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9C3221-9F53-9146-A924-39F482B8AC61}"/>
              </a:ext>
            </a:extLst>
          </p:cNvPr>
          <p:cNvSpPr>
            <a:spLocks noGrp="1"/>
          </p:cNvSpPr>
          <p:nvPr>
            <p:ph type="ftr" sz="quarter" idx="3"/>
          </p:nvPr>
        </p:nvSpPr>
        <p:spPr/>
        <p:txBody>
          <a:bodyPr/>
          <a:lstStyle/>
          <a:p>
            <a:r>
              <a:rPr lang="en-US" dirty="0" smtClean="0"/>
              <a:t>Copyright © 2021, </a:t>
            </a:r>
            <a:r>
              <a:rPr lang="en-US" dirty="0"/>
              <a:t>Oracle and/or its affiliates  |  Confidential: Internal/Restricted/Highly Restricted</a:t>
            </a:r>
          </a:p>
        </p:txBody>
      </p:sp>
      <p:sp>
        <p:nvSpPr>
          <p:cNvPr id="2" name="Slide Number Placeholder 1">
            <a:extLst>
              <a:ext uri="{FF2B5EF4-FFF2-40B4-BE49-F238E27FC236}">
                <a16:creationId xmlns:a16="http://schemas.microsoft.com/office/drawing/2014/main" id="{EBF8B387-527C-CB4C-878B-8DBBC949C16D}"/>
              </a:ext>
            </a:extLst>
          </p:cNvPr>
          <p:cNvSpPr>
            <a:spLocks noGrp="1"/>
          </p:cNvSpPr>
          <p:nvPr>
            <p:ph type="sldNum" sz="quarter" idx="4"/>
          </p:nvPr>
        </p:nvSpPr>
        <p:spPr/>
        <p:txBody>
          <a:bodyPr/>
          <a:lstStyle/>
          <a:p>
            <a:fld id="{345D60D9-5372-5F40-9443-0F9AE5BDC3C8}" type="slidenum">
              <a:rPr lang="en-US" smtClean="0"/>
              <a:pPr/>
              <a:t>9</a:t>
            </a:fld>
            <a:endParaRPr lang="en-US" dirty="0"/>
          </a:p>
        </p:txBody>
      </p:sp>
      <p:sp>
        <p:nvSpPr>
          <p:cNvPr id="5" name="Text Placeholder 4">
            <a:extLst>
              <a:ext uri="{FF2B5EF4-FFF2-40B4-BE49-F238E27FC236}">
                <a16:creationId xmlns:a16="http://schemas.microsoft.com/office/drawing/2014/main" id="{67455512-1150-3E43-B2F9-5EE5AF6E5DF0}"/>
              </a:ext>
            </a:extLst>
          </p:cNvPr>
          <p:cNvSpPr>
            <a:spLocks noGrp="1"/>
          </p:cNvSpPr>
          <p:nvPr>
            <p:ph type="body" idx="1"/>
          </p:nvPr>
        </p:nvSpPr>
        <p:spPr>
          <a:xfrm>
            <a:off x="762001" y="1839638"/>
            <a:ext cx="10981764" cy="4184644"/>
          </a:xfrm>
        </p:spPr>
        <p:txBody>
          <a:bodyPr/>
          <a:lstStyle/>
          <a:p>
            <a:r>
              <a:rPr lang="pt-BR" b="1" dirty="0" smtClean="0"/>
              <a:t> </a:t>
            </a:r>
            <a:r>
              <a:rPr lang="pt-BR" sz="3000" b="1" dirty="0" smtClean="0"/>
              <a:t>CLOUD </a:t>
            </a:r>
            <a:r>
              <a:rPr lang="pt-BR" sz="3000" b="1" dirty="0"/>
              <a:t>É O MEIO, NÃO O FIM. </a:t>
            </a:r>
          </a:p>
          <a:p>
            <a:pPr>
              <a:defRPr/>
            </a:pPr>
            <a:endParaRPr lang="pt-BR" dirty="0"/>
          </a:p>
          <a:p>
            <a:pPr>
              <a:defRPr/>
            </a:pPr>
            <a:r>
              <a:rPr lang="pt-BR" dirty="0"/>
              <a:t>Podemos dizer que a cloud é a evolução dos datacenters? </a:t>
            </a:r>
          </a:p>
          <a:p>
            <a:pPr>
              <a:defRPr/>
            </a:pPr>
            <a:r>
              <a:rPr lang="pt-BR" dirty="0" smtClean="0"/>
              <a:t>Seria mais </a:t>
            </a:r>
            <a:r>
              <a:rPr lang="pt-BR" dirty="0"/>
              <a:t>uma ferramenta </a:t>
            </a:r>
            <a:endParaRPr lang="pt-BR" dirty="0" smtClean="0"/>
          </a:p>
          <a:p>
            <a:pPr>
              <a:defRPr/>
            </a:pPr>
            <a:r>
              <a:rPr lang="pt-BR" dirty="0" smtClean="0"/>
              <a:t>para </a:t>
            </a:r>
            <a:r>
              <a:rPr lang="pt-BR" dirty="0"/>
              <a:t>a administração da </a:t>
            </a:r>
            <a:r>
              <a:rPr lang="pt-BR" dirty="0" smtClean="0"/>
              <a:t>infra? </a:t>
            </a:r>
            <a:endParaRPr lang="en-US" dirty="0"/>
          </a:p>
        </p:txBody>
      </p:sp>
      <p:sp>
        <p:nvSpPr>
          <p:cNvPr id="15" name="Text Placeholder 14">
            <a:extLst>
              <a:ext uri="{FF2B5EF4-FFF2-40B4-BE49-F238E27FC236}">
                <a16:creationId xmlns:a16="http://schemas.microsoft.com/office/drawing/2014/main" id="{06B4E5FB-47BD-7E4E-99AB-A3198FC2FEA3}"/>
              </a:ext>
            </a:extLst>
          </p:cNvPr>
          <p:cNvSpPr>
            <a:spLocks noGrp="1"/>
          </p:cNvSpPr>
          <p:nvPr>
            <p:ph type="body" sz="quarter" idx="20"/>
          </p:nvPr>
        </p:nvSpPr>
        <p:spPr/>
        <p:txBody>
          <a:bodyPr/>
          <a:lstStyle/>
          <a:p>
            <a:r>
              <a:rPr lang="en-US" dirty="0" err="1" smtClean="0"/>
              <a:t>Conceitos</a:t>
            </a:r>
            <a:endParaRPr lang="en-US" dirty="0"/>
          </a:p>
        </p:txBody>
      </p:sp>
      <p:sp>
        <p:nvSpPr>
          <p:cNvPr id="4" name="Rectangle 3"/>
          <p:cNvSpPr/>
          <p:nvPr/>
        </p:nvSpPr>
        <p:spPr>
          <a:xfrm>
            <a:off x="646385" y="1730338"/>
            <a:ext cx="10535965" cy="369332"/>
          </a:xfrm>
          <a:prstGeom prst="rect">
            <a:avLst/>
          </a:prstGeom>
        </p:spPr>
        <p:txBody>
          <a:bodyPr wrap="square">
            <a:spAutoFit/>
          </a:bodyPr>
          <a:lstStyle/>
          <a:p>
            <a:pPr>
              <a:defRPr/>
            </a:pPr>
            <a:r>
              <a:rPr lang="pt-BR" dirty="0" smtClean="0"/>
              <a:t>.</a:t>
            </a:r>
            <a:endParaRPr lang="pt-BR" dirty="0"/>
          </a:p>
        </p:txBody>
      </p:sp>
      <p:pic>
        <p:nvPicPr>
          <p:cNvPr id="6" name="Picture 5"/>
          <p:cNvPicPr>
            <a:picLocks noChangeAspect="1"/>
          </p:cNvPicPr>
          <p:nvPr/>
        </p:nvPicPr>
        <p:blipFill>
          <a:blip r:embed="rId4" cstate="hqprint">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6400"/>
                    </a14:imgEffect>
                    <a14:imgEffect>
                      <a14:saturation sat="10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30370" y="2747991"/>
            <a:ext cx="1751980" cy="2627970"/>
          </a:xfrm>
          <a:prstGeom prst="rect">
            <a:avLst/>
          </a:prstGeom>
          <a:effectLst>
            <a:outerShdw blurRad="50800" dist="50800" dir="5400000" algn="ctr" rotWithShape="0">
              <a:srgbClr val="000000">
                <a:alpha val="66000"/>
              </a:srgbClr>
            </a:outerShdw>
          </a:effectLst>
        </p:spPr>
      </p:pic>
    </p:spTree>
    <p:extLst>
      <p:ext uri="{BB962C8B-B14F-4D97-AF65-F5344CB8AC3E}">
        <p14:creationId xmlns:p14="http://schemas.microsoft.com/office/powerpoint/2010/main" val="1421955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4.14 unknown"/>
  <p:tag name="AS_RELEASE_DATE" val="2018.12.31"/>
  <p:tag name="AS_TITLE" val="Aspose.Slides for Java"/>
  <p:tag name="AS_VERSION" val="18.12"/>
</p:tagLst>
</file>

<file path=ppt/theme/theme1.xml><?xml version="1.0" encoding="utf-8"?>
<a:theme xmlns:a="http://schemas.openxmlformats.org/drawingml/2006/main" name="3_Parent Master">
  <a:themeElements>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3" id="{2E9F41A3-D31B-554A-8B1B-2DD86BF84303}" vid="{3D569BFC-AF32-5F4F-BAA6-0F119E81C46A}"/>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4.xml><?xml version="1.0" encoding="utf-8"?>
<a:theme xmlns:a="http://schemas.openxmlformats.org/drawingml/2006/main" name="1_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5.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Presentation1" id="{BA80F2C3-1E3D-9043-8DE2-98CAA59F5E69}" vid="{367822DE-DC63-5C4F-AF93-CE04DC69D8F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2.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3.xml><?xml version="1.0" encoding="utf-8"?>
<a:themeOverride xmlns:a="http://schemas.openxmlformats.org/drawingml/2006/main">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4.xml><?xml version="1.0" encoding="utf-8"?>
<a:themeOverride xmlns:a="http://schemas.openxmlformats.org/drawingml/2006/main">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themeOverride>
</file>

<file path=ppt/theme/themeOverride5.xml><?xml version="1.0" encoding="utf-8"?>
<a:themeOverride xmlns:a="http://schemas.openxmlformats.org/drawingml/2006/main">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themeOverride>
</file>

<file path=docProps/app.xml><?xml version="1.0" encoding="utf-8"?>
<Properties xmlns="http://schemas.openxmlformats.org/officeDocument/2006/extended-properties" xmlns:vt="http://schemas.openxmlformats.org/officeDocument/2006/docPropsVTypes">
  <Template>Parent Master</Template>
  <TotalTime>6637</TotalTime>
  <Words>2619</Words>
  <Application>Microsoft Office PowerPoint</Application>
  <PresentationFormat>Widescreen</PresentationFormat>
  <Paragraphs>429</Paragraphs>
  <Slides>32</Slides>
  <Notes>23</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32</vt:i4>
      </vt:variant>
    </vt:vector>
  </HeadingPairs>
  <TitlesOfParts>
    <vt:vector size="45" baseType="lpstr">
      <vt:lpstr>Arial</vt:lpstr>
      <vt:lpstr>Calibri</vt:lpstr>
      <vt:lpstr>Comic Sans MS</vt:lpstr>
      <vt:lpstr>Georgia</vt:lpstr>
      <vt:lpstr>Oracle Sans</vt:lpstr>
      <vt:lpstr>Oracle Sans Light</vt:lpstr>
      <vt:lpstr>System Font Regular</vt:lpstr>
      <vt:lpstr>Wingdings</vt:lpstr>
      <vt:lpstr>3_Parent Master</vt:lpstr>
      <vt:lpstr>Dark Master</vt:lpstr>
      <vt:lpstr>Oracle_16x9_2014</vt:lpstr>
      <vt:lpstr>1_Oracle_16x9_2014</vt:lpstr>
      <vt:lpstr>Oracle_Master_16x9_2017</vt:lpstr>
      <vt:lpstr>PowerPoint Presentation</vt:lpstr>
      <vt:lpstr>PowerPoint Presentation</vt:lpstr>
      <vt:lpstr>Sobre a Lílian</vt:lpstr>
      <vt:lpstr>PowerPoint Presentation</vt:lpstr>
      <vt:lpstr>Sobre Você</vt:lpstr>
      <vt:lpstr>PowerPoint Presentation</vt:lpstr>
      <vt:lpstr>PowerPoint Presentation</vt:lpstr>
      <vt:lpstr>Conceitos</vt:lpstr>
      <vt:lpstr>PowerPoint Presentation</vt:lpstr>
      <vt:lpstr>PowerPoint Presentation</vt:lpstr>
      <vt:lpstr>PowerPoint Presentation</vt:lpstr>
      <vt:lpstr>PowerPoint Presentation</vt:lpstr>
      <vt:lpstr>PowerPoint Presentation</vt:lpstr>
      <vt:lpstr>PowerPoint Presentation</vt:lpstr>
      <vt:lpstr>DB…Ops! ] (LAS TRAMPAS)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Emfim…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does this new template look so different?</dc:title>
  <dc:creator>Biswajit Das</dc:creator>
  <cp:lastModifiedBy>Lilian Yamaguti</cp:lastModifiedBy>
  <cp:revision>242</cp:revision>
  <dcterms:created xsi:type="dcterms:W3CDTF">2020-01-11T11:20:58Z</dcterms:created>
  <dcterms:modified xsi:type="dcterms:W3CDTF">2021-06-10T17:17:15Z</dcterms:modified>
</cp:coreProperties>
</file>